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341" r:id="rId2"/>
    <p:sldId id="1284" r:id="rId3"/>
    <p:sldId id="1233" r:id="rId4"/>
    <p:sldId id="1240" r:id="rId5"/>
    <p:sldId id="1241" r:id="rId6"/>
    <p:sldId id="1295" r:id="rId7"/>
    <p:sldId id="1238" r:id="rId8"/>
    <p:sldId id="338" r:id="rId9"/>
    <p:sldId id="348" r:id="rId10"/>
    <p:sldId id="1281" r:id="rId11"/>
    <p:sldId id="1256" r:id="rId12"/>
    <p:sldId id="1254" r:id="rId13"/>
    <p:sldId id="1251" r:id="rId14"/>
    <p:sldId id="1257" r:id="rId15"/>
    <p:sldId id="329" r:id="rId16"/>
    <p:sldId id="1277" r:id="rId17"/>
    <p:sldId id="323" r:id="rId18"/>
    <p:sldId id="355" r:id="rId19"/>
    <p:sldId id="1279" r:id="rId20"/>
    <p:sldId id="357" r:id="rId21"/>
    <p:sldId id="358" r:id="rId22"/>
    <p:sldId id="1306" r:id="rId23"/>
    <p:sldId id="1311" r:id="rId24"/>
    <p:sldId id="1282" r:id="rId25"/>
    <p:sldId id="1283" r:id="rId26"/>
    <p:sldId id="292" r:id="rId27"/>
    <p:sldId id="294" r:id="rId28"/>
    <p:sldId id="272" r:id="rId29"/>
    <p:sldId id="270" r:id="rId30"/>
    <p:sldId id="307" r:id="rId31"/>
    <p:sldId id="295" r:id="rId32"/>
    <p:sldId id="344" r:id="rId33"/>
    <p:sldId id="324" r:id="rId34"/>
    <p:sldId id="1320" r:id="rId35"/>
    <p:sldId id="265" r:id="rId36"/>
    <p:sldId id="1299" r:id="rId37"/>
    <p:sldId id="1296" r:id="rId38"/>
    <p:sldId id="1304" r:id="rId39"/>
    <p:sldId id="362" r:id="rId40"/>
    <p:sldId id="1301" r:id="rId41"/>
    <p:sldId id="1302" r:id="rId42"/>
    <p:sldId id="1318" r:id="rId43"/>
    <p:sldId id="1319" r:id="rId44"/>
    <p:sldId id="1300" r:id="rId45"/>
    <p:sldId id="316" r:id="rId46"/>
    <p:sldId id="1298" r:id="rId47"/>
    <p:sldId id="1303" r:id="rId48"/>
    <p:sldId id="266" r:id="rId49"/>
    <p:sldId id="1294" r:id="rId50"/>
    <p:sldId id="360" r:id="rId51"/>
    <p:sldId id="130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4738"/>
    <a:srgbClr val="8A9C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8" y="10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E4738">
                <a:alpha val="84706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5.3301705327951128E-17"/>
                  <c:y val="4.6283234865911876E-2"/>
                </c:manualLayout>
              </c:layout>
              <c:tx>
                <c:rich>
                  <a:bodyPr/>
                  <a:lstStyle/>
                  <a:p>
                    <a:fld id="{A3E0312E-54B3-4E48-A1D0-D43E12209EF0}" type="VALUE">
                      <a:rPr lang="en-US" smtClean="0"/>
                      <a:pPr/>
                      <a:t>[VALUE]</a:t>
                    </a:fld>
                    <a:endParaRPr lang="en-DE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21B-4F18-B64B-4739D9907D7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[Book1]Sheet1!$A$1:$A$2</c:f>
              <c:strCache>
                <c:ptCount val="2"/>
                <c:pt idx="0">
                  <c:v>service</c:v>
                </c:pt>
                <c:pt idx="1">
                  <c:v>content</c:v>
                </c:pt>
              </c:strCache>
            </c:strRef>
          </c:cat>
          <c:val>
            <c:numRef>
              <c:f>[Book1]Sheet1!$B$1:$B$2</c:f>
              <c:numCache>
                <c:formatCode>General</c:formatCode>
                <c:ptCount val="2"/>
                <c:pt idx="0">
                  <c:v>216.35</c:v>
                </c:pt>
                <c:pt idx="1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1B-4F18-B64B-4739D9907D7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98473808"/>
        <c:axId val="398471632"/>
      </c:barChart>
      <c:catAx>
        <c:axId val="39847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98471632"/>
        <c:crosses val="autoZero"/>
        <c:auto val="1"/>
        <c:lblAlgn val="ctr"/>
        <c:lblOffset val="100"/>
        <c:noMultiLvlLbl val="0"/>
      </c:catAx>
      <c:valAx>
        <c:axId val="3984716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per article cost [US$]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crossAx val="39847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E4738">
                <a:alpha val="84706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5.3301705327951128E-17"/>
                  <c:y val="4.62832348659118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21B-4F18-B64B-4739D9907D7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[Book1]Sheet1!$A$1:$A$2</c:f>
              <c:strCache>
                <c:ptCount val="2"/>
                <c:pt idx="0">
                  <c:v>service</c:v>
                </c:pt>
                <c:pt idx="1">
                  <c:v>content</c:v>
                </c:pt>
              </c:strCache>
            </c:strRef>
          </c:cat>
          <c:val>
            <c:numRef>
              <c:f>[Book1]Sheet1!$B$1:$B$2</c:f>
              <c:numCache>
                <c:formatCode>General</c:formatCode>
                <c:ptCount val="2"/>
                <c:pt idx="0">
                  <c:v>216.35</c:v>
                </c:pt>
                <c:pt idx="1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1B-4F18-B64B-4739D9907D7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98472176"/>
        <c:axId val="398481968"/>
      </c:barChart>
      <c:catAx>
        <c:axId val="39847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98481968"/>
        <c:crosses val="autoZero"/>
        <c:auto val="1"/>
        <c:lblAlgn val="ctr"/>
        <c:lblOffset val="100"/>
        <c:noMultiLvlLbl val="0"/>
      </c:catAx>
      <c:valAx>
        <c:axId val="39848196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per article cost [US$]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crossAx val="398472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00E9A-A7BB-47EF-8906-5E37198BBB70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E87E7-E1E3-45BD-B20B-A9D7AB381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0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4481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0DE249-2D6F-4971-8DC1-FCB7CB00C154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9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gradFill flip="none" rotWithShape="1">
                  <a:gsLst>
                    <a:gs pos="0">
                      <a:srgbClr val="8A9C7A"/>
                    </a:gs>
                    <a:gs pos="100000">
                      <a:srgbClr val="3E4738"/>
                    </a:gs>
                  </a:gsLst>
                  <a:lin ang="5400000" scaled="1"/>
                  <a:tileRect/>
                </a:gradFill>
                <a:effectLst>
                  <a:outerShdw blurRad="88900" sx="101000" sy="101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3E473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357889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2"/>
            <a:ext cx="11176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16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el, Text und C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30400" y="762000"/>
            <a:ext cx="9347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930400" y="2133600"/>
            <a:ext cx="4572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lipArt-Platzhalter 3"/>
          <p:cNvSpPr>
            <a:spLocks noGrp="1"/>
          </p:cNvSpPr>
          <p:nvPr>
            <p:ph type="clipArt" sz="half" idx="2"/>
          </p:nvPr>
        </p:nvSpPr>
        <p:spPr>
          <a:xfrm>
            <a:off x="6705600" y="2133600"/>
            <a:ext cx="4572000" cy="3810000"/>
          </a:xfrm>
        </p:spPr>
        <p:txBody>
          <a:bodyPr rtlCol="0"/>
          <a:lstStyle/>
          <a:p>
            <a:pPr lvl="0"/>
            <a:r>
              <a:rPr lang="en-US" noProof="0"/>
              <a:t>Click icon to add online image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4267328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el,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6400" y="609600"/>
            <a:ext cx="1087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38151" y="1941513"/>
            <a:ext cx="536998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iagrammplatzhalter 3"/>
          <p:cNvSpPr>
            <a:spLocks noGrp="1"/>
          </p:cNvSpPr>
          <p:nvPr>
            <p:ph type="chart" sz="half" idx="2"/>
          </p:nvPr>
        </p:nvSpPr>
        <p:spPr>
          <a:xfrm>
            <a:off x="6011334" y="1941513"/>
            <a:ext cx="5372100" cy="4114800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8351" y="63436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8144933" y="634365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94733" y="636111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5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el, ClipAr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30400" y="762000"/>
            <a:ext cx="9347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lipArt-Platzhalter 2"/>
          <p:cNvSpPr>
            <a:spLocks noGrp="1"/>
          </p:cNvSpPr>
          <p:nvPr>
            <p:ph type="clipArt" sz="half" idx="1"/>
          </p:nvPr>
        </p:nvSpPr>
        <p:spPr>
          <a:xfrm>
            <a:off x="1930400" y="2133600"/>
            <a:ext cx="4572000" cy="3810000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05600" y="2133600"/>
            <a:ext cx="4572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106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4530725"/>
          </a:xfrm>
        </p:spPr>
        <p:txBody>
          <a:bodyPr/>
          <a:lstStyle/>
          <a:p>
            <a:r>
              <a:rPr lang="en-US"/>
              <a:t>Click icon to add chart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41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381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3"/>
            <a:ext cx="11176000" cy="2200603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883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7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89" y="4346297"/>
            <a:ext cx="6798251" cy="1674471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gradFill>
                  <a:gsLst>
                    <a:gs pos="0">
                      <a:srgbClr val="3E4738"/>
                    </a:gs>
                    <a:gs pos="100000">
                      <a:srgbClr val="8A9C7A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5" y="4650539"/>
            <a:ext cx="3401479" cy="1192039"/>
          </a:xfrm>
          <a:solidFill>
            <a:srgbClr val="3E4738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1" y="6812407"/>
            <a:ext cx="9980476" cy="63691"/>
          </a:xfrm>
          <a:prstGeom prst="rect">
            <a:avLst/>
          </a:prstGeom>
          <a:solidFill>
            <a:srgbClr val="3E4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1" y="0"/>
            <a:ext cx="9980476" cy="63691"/>
          </a:xfrm>
          <a:prstGeom prst="rect">
            <a:avLst/>
          </a:prstGeom>
          <a:solidFill>
            <a:srgbClr val="3E4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rgbClr val="3E4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62215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>
          <a:blip r:embed="rId2" cstate="print"/>
          <a:srcRect t="-20000" b="-20000"/>
          <a:stretch>
            <a:fillRect/>
          </a:stretch>
        </p:blipFill>
        <p:spPr bwMode="auto">
          <a:xfrm>
            <a:off x="43" y="1000108"/>
            <a:ext cx="12192000" cy="5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681530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2464" y="1071547"/>
            <a:ext cx="666754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52464" y="3143249"/>
            <a:ext cx="10363200" cy="1500187"/>
          </a:xfrm>
          <a:effectLst/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rgbClr val="8A9C7A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Verdan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477268" y="142852"/>
            <a:ext cx="2857520" cy="242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8477267" y="2643182"/>
            <a:ext cx="2857500" cy="285750"/>
          </a:xfrm>
        </p:spPr>
        <p:txBody>
          <a:bodyPr>
            <a:noAutofit/>
          </a:bodyPr>
          <a:lstStyle>
            <a:lvl1pPr>
              <a:buNone/>
              <a:defRPr sz="1800">
                <a:latin typeface="Verdana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2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/>
          <p:cNvPicPr>
            <a:picLocks noChangeArrowheads="1"/>
          </p:cNvPicPr>
          <p:nvPr/>
        </p:nvPicPr>
        <p:blipFill>
          <a:blip r:embed="rId2" cstate="print"/>
          <a:srcRect t="-20000" b="-20000"/>
          <a:stretch>
            <a:fillRect/>
          </a:stretch>
        </p:blipFill>
        <p:spPr bwMode="auto">
          <a:xfrm>
            <a:off x="43" y="1000108"/>
            <a:ext cx="12192000" cy="5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3660530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 cstate="print"/>
          <a:srcRect t="-20000" b="-20000"/>
          <a:stretch>
            <a:fillRect/>
          </a:stretch>
        </p:blipFill>
        <p:spPr bwMode="auto">
          <a:xfrm>
            <a:off x="43" y="1000108"/>
            <a:ext cx="12192000" cy="5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76434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2" cstate="print"/>
          <a:srcRect t="-20000" b="-20000"/>
          <a:stretch>
            <a:fillRect/>
          </a:stretch>
        </p:blipFill>
        <p:spPr bwMode="auto">
          <a:xfrm>
            <a:off x="43" y="1000108"/>
            <a:ext cx="12192000" cy="5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839133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8251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emo, Video etc. &quot;special&quot; slides">
    <p:bg>
      <p:bgPr>
        <a:blipFill dpi="0" rotWithShape="1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625" y="649805"/>
            <a:ext cx="9390944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273" y="4344989"/>
            <a:ext cx="9390944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62732" y="2355850"/>
            <a:ext cx="10253485" cy="1384994"/>
          </a:xfrm>
        </p:spPr>
        <p:txBody>
          <a:bodyPr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62789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908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7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71462" y="1071546"/>
            <a:ext cx="11049077" cy="5143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E4738"/>
                </a:solidFill>
              </a:defRPr>
            </a:lvl1pPr>
          </a:lstStyle>
          <a:p>
            <a:fld id="{ACFDE3C9-772A-424B-A4D7-6A83619C0B83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3E4738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E4738"/>
                </a:solidFill>
              </a:defRPr>
            </a:lvl1pPr>
          </a:lstStyle>
          <a:p>
            <a:fld id="{7222CE32-CC36-4748-91F9-4F1534A169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2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3600" b="0" kern="1200">
          <a:ln>
            <a:solidFill>
              <a:schemeClr val="tx1"/>
            </a:solidFill>
          </a:ln>
          <a:gradFill flip="none" rotWithShape="1">
            <a:gsLst>
              <a:gs pos="0">
                <a:srgbClr val="8A9C7A"/>
              </a:gs>
              <a:gs pos="100000">
                <a:srgbClr val="3E4738"/>
              </a:gs>
            </a:gsLst>
            <a:lin ang="16200000" scaled="1"/>
            <a:tileRect/>
          </a:gradFill>
          <a:effectLst/>
          <a:latin typeface="Verdana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88/f1000research.27468.2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3998/jep.1874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alliancepermanentaccess.org/wp-content/plugins/download-monitor/download.php?id=ODE+Report+on+Integration+of+Data+and+Publication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journals.plos.org/plosbiology/article?id=info:doi/10.1371/journal.pbio.100216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62-018-0399-z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662863" y="3360536"/>
            <a:ext cx="2730523" cy="57496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b="1" spc="-100" dirty="0">
                <a:solidFill>
                  <a:srgbClr val="8A9C7A"/>
                </a:solidFill>
                <a:latin typeface="Corbel" panose="020B0503020204020204" pitchFamily="34" charset="0"/>
              </a:rPr>
              <a:t>Björn Brembs</a:t>
            </a:r>
            <a:br>
              <a:rPr lang="en-US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b="1" spc="-100" dirty="0" err="1">
                <a:solidFill>
                  <a:srgbClr val="3E4738"/>
                </a:solidFill>
                <a:latin typeface="Corbel" panose="020B0503020204020204" pitchFamily="34" charset="0"/>
              </a:rPr>
              <a:t>Universität</a:t>
            </a:r>
            <a:r>
              <a:rPr lang="en-US" b="1" spc="-100" dirty="0">
                <a:solidFill>
                  <a:srgbClr val="3E4738"/>
                </a:solidFill>
                <a:latin typeface="Corbel" panose="020B0503020204020204" pitchFamily="34" charset="0"/>
              </a:rPr>
              <a:t> Regensburg</a:t>
            </a:r>
          </a:p>
          <a:p>
            <a:pPr algn="r">
              <a:lnSpc>
                <a:spcPts val="1400"/>
              </a:lnSpc>
            </a:pPr>
            <a:r>
              <a:rPr lang="de-DE" b="1" spc="-100" dirty="0">
                <a:solidFill>
                  <a:srgbClr val="3E4738"/>
                </a:solidFill>
                <a:latin typeface="Corbel" panose="020B0503020204020204" pitchFamily="34" charset="0"/>
              </a:rPr>
              <a:t>http://brembs.net - @</a:t>
            </a:r>
            <a:r>
              <a:rPr lang="de-DE" b="1" spc="-100" dirty="0" err="1">
                <a:solidFill>
                  <a:srgbClr val="3E4738"/>
                </a:solidFill>
                <a:latin typeface="Corbel" panose="020B0503020204020204" pitchFamily="34" charset="0"/>
              </a:rPr>
              <a:t>brembs</a:t>
            </a:r>
            <a:endParaRPr lang="en-US" b="1" spc="-100" dirty="0">
              <a:solidFill>
                <a:srgbClr val="3E4738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069" y="2260246"/>
            <a:ext cx="7212317" cy="1274096"/>
          </a:xfrm>
          <a:noFill/>
          <a:effectLst>
            <a:outerShdw blurRad="50800" dist="12700" dir="600000" algn="tl" rotWithShape="0">
              <a:prstClr val="black">
                <a:alpha val="66000"/>
              </a:prstClr>
            </a:outerShdw>
          </a:effectLst>
        </p:spPr>
        <p:txBody>
          <a:bodyPr/>
          <a:lstStyle/>
          <a:p>
            <a:r>
              <a:rPr lang="en-US" sz="5600" dirty="0">
                <a:gradFill>
                  <a:gsLst>
                    <a:gs pos="0">
                      <a:srgbClr val="8A9C7A"/>
                    </a:gs>
                    <a:gs pos="100000">
                      <a:srgbClr val="3E4738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Defund the journals!</a:t>
            </a:r>
            <a:endParaRPr lang="en-US" sz="5600" dirty="0">
              <a:gradFill>
                <a:gsLst>
                  <a:gs pos="0">
                    <a:srgbClr val="8A9C7A"/>
                  </a:gs>
                  <a:gs pos="100000">
                    <a:srgbClr val="3E4738"/>
                  </a:gs>
                </a:gsLst>
                <a:lin ang="5400000" scaled="1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876" r="1987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3386" y="2131620"/>
            <a:ext cx="3401479" cy="1192039"/>
          </a:xfrm>
          <a:solidFill>
            <a:srgbClr val="3E4738"/>
          </a:solidFill>
        </p:spPr>
        <p:txBody>
          <a:bodyPr/>
          <a:lstStyle/>
          <a:p>
            <a:r>
              <a:rPr lang="en-US" dirty="0"/>
              <a:t>And fund repositories instead</a:t>
            </a:r>
          </a:p>
        </p:txBody>
      </p:sp>
    </p:spTree>
    <p:extLst>
      <p:ext uri="{BB962C8B-B14F-4D97-AF65-F5344CB8AC3E}">
        <p14:creationId xmlns:p14="http://schemas.microsoft.com/office/powerpoint/2010/main" val="117515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“high impact”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707" y="3733800"/>
            <a:ext cx="10363200" cy="1500187"/>
          </a:xfrm>
        </p:spPr>
        <p:txBody>
          <a:bodyPr>
            <a:normAutofit/>
          </a:bodyPr>
          <a:lstStyle/>
          <a:p>
            <a:r>
              <a:rPr lang="en-US" dirty="0"/>
              <a:t>How reliable is the research in our most prestigious journals?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http://videnskab.dk/sites/all/files/imagecache/300x/article_images/forsiderne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2800" y="1"/>
            <a:ext cx="3505200" cy="40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8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33" dirty="0"/>
              <a:t>‘Quality’</a:t>
            </a:r>
          </a:p>
        </p:txBody>
      </p:sp>
      <p:sp>
        <p:nvSpPr>
          <p:cNvPr id="4" name="Rectangle 3"/>
          <p:cNvSpPr/>
          <p:nvPr/>
        </p:nvSpPr>
        <p:spPr>
          <a:xfrm>
            <a:off x="-101600" y="6519446"/>
            <a:ext cx="436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10.1107/S0907444907033847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1" y="791839"/>
            <a:ext cx="7566356" cy="6066163"/>
          </a:xfrm>
        </p:spPr>
      </p:pic>
    </p:spTree>
    <p:extLst>
      <p:ext uri="{BB962C8B-B14F-4D97-AF65-F5344CB8AC3E}">
        <p14:creationId xmlns:p14="http://schemas.microsoft.com/office/powerpoint/2010/main" val="27048720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333" dirty="0" err="1"/>
              <a:t>Methodology</a:t>
            </a:r>
            <a:endParaRPr lang="en-US" sz="5333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24" y="1071562"/>
            <a:ext cx="7699397" cy="5329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70741"/>
            <a:ext cx="12192000" cy="25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67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Brembs</a:t>
            </a:r>
            <a:r>
              <a:rPr lang="en-US" sz="1067" dirty="0">
                <a:latin typeface="Verdana" pitchFamily="34" charset="0"/>
                <a:ea typeface="Verdana" pitchFamily="34" charset="0"/>
                <a:cs typeface="Verdana" pitchFamily="34" charset="0"/>
              </a:rPr>
              <a:t>, B., Button, K., &amp; </a:t>
            </a:r>
            <a:r>
              <a:rPr lang="en-US" sz="1067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Munafò</a:t>
            </a:r>
            <a:r>
              <a:rPr lang="en-US" sz="1067" dirty="0">
                <a:latin typeface="Verdana" pitchFamily="34" charset="0"/>
                <a:ea typeface="Verdana" pitchFamily="34" charset="0"/>
                <a:cs typeface="Verdana" pitchFamily="34" charset="0"/>
              </a:rPr>
              <a:t>, M. (2013). Deep impact: unintended consequences of journal rank. Frontiers in Human Neuroscience, 7. doi:10.3389/fnhum.2013.00291 </a:t>
            </a:r>
          </a:p>
        </p:txBody>
      </p:sp>
    </p:spTree>
    <p:extLst>
      <p:ext uri="{BB962C8B-B14F-4D97-AF65-F5344CB8AC3E}">
        <p14:creationId xmlns:p14="http://schemas.microsoft.com/office/powerpoint/2010/main" val="208492418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Errors</a:t>
            </a:r>
            <a:endParaRPr lang="en-US" dirty="0"/>
          </a:p>
        </p:txBody>
      </p:sp>
      <p:pic>
        <p:nvPicPr>
          <p:cNvPr id="2050" name="Picture 2" descr="http://bjoern.brembs.net/wp/wp-content/uploads/2016/01/excel_error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298" y="1071033"/>
            <a:ext cx="6162703" cy="585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6234976"/>
            <a:ext cx="30893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DOI: </a:t>
            </a:r>
            <a:r>
              <a:rPr lang="en-US" sz="1600" dirty="0"/>
              <a:t>10.1186/s13059-016-1044-7</a:t>
            </a:r>
          </a:p>
          <a:p>
            <a:r>
              <a:rPr lang="en-US" sz="1600" dirty="0"/>
              <a:t>And 10.1371/journal.pcbi.1008984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19497" y="6185672"/>
            <a:ext cx="1963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-</a:t>
            </a:r>
            <a:r>
              <a:rPr lang="de-DE" sz="2400" dirty="0" err="1"/>
              <a:t>omics</a:t>
            </a:r>
            <a:r>
              <a:rPr lang="de-DE" sz="2400" dirty="0"/>
              <a:t> </a:t>
            </a:r>
            <a:r>
              <a:rPr lang="de-DE" sz="2400" dirty="0" err="1"/>
              <a:t>studies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49986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707" y="3733800"/>
            <a:ext cx="10363200" cy="1500187"/>
          </a:xfrm>
        </p:spPr>
        <p:txBody>
          <a:bodyPr>
            <a:normAutofit/>
          </a:bodyPr>
          <a:lstStyle/>
          <a:p>
            <a:r>
              <a:rPr lang="en-US" dirty="0"/>
              <a:t>“High-Impact” journals attract the most unreliable research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2" descr="http://videnskab.dk/sites/all/files/imagecache/300x/article_images/forsiderne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2800" y="1"/>
            <a:ext cx="3505200" cy="40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200" y="1082796"/>
            <a:ext cx="5943600" cy="1362075"/>
          </a:xfrm>
        </p:spPr>
        <p:txBody>
          <a:bodyPr/>
          <a:lstStyle/>
          <a:p>
            <a:r>
              <a:rPr lang="de-DE" dirty="0" err="1"/>
              <a:t>Reliability</a:t>
            </a:r>
            <a:br>
              <a:rPr lang="de-DE" dirty="0"/>
            </a:br>
            <a:r>
              <a:rPr lang="de-DE" dirty="0" err="1"/>
              <a:t>Affordability</a:t>
            </a:r>
            <a:br>
              <a:rPr lang="de-DE" dirty="0"/>
            </a:br>
            <a:r>
              <a:rPr lang="de-DE" dirty="0" err="1"/>
              <a:t>Functionality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1468" y="3582367"/>
            <a:ext cx="10363200" cy="1500187"/>
          </a:xfrm>
        </p:spPr>
        <p:txBody>
          <a:bodyPr/>
          <a:lstStyle/>
          <a:p>
            <a:r>
              <a:rPr lang="de-DE" dirty="0"/>
              <a:t>The disaster that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scholarly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infrastructure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allzoa.com/wp-content/uploads/2013/06/titanic-sinking-wallpaper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8102" y="142853"/>
            <a:ext cx="4311535" cy="32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711200" y="1082796"/>
            <a:ext cx="497668" cy="196520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573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B06F9A-0DA4-4CF2-9184-801C91F4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APC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8F779-F433-4D25-8C36-882400710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10.000€ for one article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9E8ED9-7B9F-46D0-BA6F-5531F06B64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:image/jpeg;base64,/9j/4AAQSkZJRgABAQAAAQABAAD/2wCEAAkGBxMSEhUTEhMVFRUWFxcWFRcYFxUYFxgVGBcXGBgZFRcYHSggGBolHRUVITEhJSkrLi4uFx8zODMtNygtLisBCgoKDg0OGBAQGi0lHyUtLS0tLS0tLS0tLS0tLS0tLS0tLS0tLS0tLS0tLS0tLS0tLS0tLS0tLS0tLS0tLS0tLf/AABEIAKgBLAMBIgACEQEDEQH/xAAbAAABBQEBAAAAAAAAAAAAAAAEAAECAwUGB//EAEIQAAIBAgMFBQYEBAQFBQEAAAECAwARBCExBRJBUWEGEyIycUJSgZGhsWLB0fAUI3LhM1OC8QckorLCFUNzktIW/8QAGAEAAwEBAAAAAAAAAAAAAAAAAAECAwT/xAAoEQEBAAIBBAECBgMAAAAAAAAAAQIRIQMSMUFRE3EEIjJhsdGRofD/2gAMAwEAAhEDEQA/APF6cUgKegFantSFIUA9OKVSFAICpAUwpxQZ7U9qVSFIFapWpwKcCgGtSAqVqe1ANamFSFK1AK9NenpjQaJqIWnLVdh8JI/lRiOdsvidBQW1BFQIrQbAMvnKr0vc/TL60OdwXyLddB9P1oLcB06xMdAa09l4F8S4SFN9jewWwyGZJY5ADma3tk7AaVxFFPhjI3lW85B9G7rd+tutBWuai2UWUkuFPAEGx+PD5Vnzwshswt9vga7La+wJ4H7vEAKTmCrqQV42Az+dvSgv/wCfB1e465U0d+vLlDTVs7R2OFzjYnmD+RrGYW1pLllNSpUqDNTU9NQDUqempgqVKmoBGmp6VAFgUqVKkCtUgtIU9AOFp7UgalcUGiBT1ICpBRQERU1pbtPagHDVK9Qp7UBMGnBpJCToD+XzoiPDj2nA9MzQNxRalajliS3hVmPMnL5Cr9n7JlmcIqnruqWIHoKE98ZYiPpUChrr8R2alw6B5onC8SV8IPImuv2NsLZ+KiSEMpnRSx3bpvk3YqSV8agm1wLi1BTLbyeHL2c+ZrWwmFml9tVGVyzogA9WI+ldUdozbPxAT+Bgj3eFixdeazMSx9R8RwrU2j2Ww20lM+CYQz6yQmwUk8wPKfxDI8RfMIrywMb2LxEcImHdTqRcmJi+6Oeg3h1Gn1rd7K7I2ewiIP8AzCbxDSL/ACpJGU2BUmxClhbQ+EVzuzNrYrZcpQkrY+OKTyt1A/8AJfrXZbQ7P4fHos0DDCYh071onsAy3I3mXVRdT4wMxmRnQJ+zM2ttnFYLFRyYjCQiwZC8aW72NrXAkPLdBANtNKunwsWLW+ysZFhmI8WHYLCSf6lG/wD9y8rVHZPaVY0kw2LZcZCFAAClrvc5LI4AKADU8SN29cvtfD4dwWjw4iBPhO/LIfRWYhPoaQ7oOPYfaIY70SdZDNHuepN976Vj7e3YZe6hkEu6iiV1zQzZ74Rjqo8Iv60BPhGtbO34jf6aUE8VuJPppVTabMaLQ7/m+tGSbDSRcxc+zYgEH45nKsmVyDwPUX/POj8NtlgLMA/Im28PRtaqM7L6YOO2HIhO6CQOBFm+XGsphbI5V3U+1y4sR8Sbn50BisLFL5hnzGtLS8epfbk6VaGM2U6Zr416aj1FZ1JrLKVKlSoM1KlSpgqVKlQBdqcCnAqVqAiKlT2pWpA1qkKY3qSmgyqQFNcVtbP7L4uZTImHfdALbzAIGtn4A1i/wvQAcOzWIJLItuBLEn+ndUj5kU6bOc8KIw2IO4Sq3APiB1XXhyo3C4v3tLZWI14XvwoRlcozhs1hqvzJH2pCHd4D1/3o+cMbeK+XPTp1p8JGu8N8m1890XNuNrkC9Cd0FJvEca6XZ3/DzFyAM/cwXAsJXIc+qAG3xz6V6H2VkwOJijhSLdaA76K9t/eGfeKR5jfM/a1q837V7EngnZZyWJJZZDc94t/MCePMcDQqcLNtdksZgl7x0V4xq6Esq/1ggFfW1utafaOeE4bCphJT5SZkAIJchfFIeLXDC2fTKjOxPbQw2gxh34T4VdvEUBys3vJ9vTQ/tV2JMY7/AAKd5E3iMa+IqDneO3mToMxwy0CvjcUdidrzQxN/GHewh8Cb4LMXNrqg9pALk3yGVtbVftvscI7YvAlnj84VCSydYyMyvTUemmniYcLiMJh4sQ0mEkiQWBRr5gBvCR4gSL8DesxdrPhQkOClfu13iWkVSZGY3NkI8IFsrZ5mgrfloYPbMeJgWPaMZVWJWOa1gWUC5uBdWFxnbdOd+IrGfY0GEczJtAyFbmJIQA5PAO4JAXnlmKJl2hJKwkxUqnJlUEDLnuRqMjQOJxUd/wCVFvZDN72vz3FP3NLae4fB2txxAUiKRl9sx3IPPI7o+Vc/jZe8kabES947XBAG8csrZEKo5famxIxEmR3yOAOSga5LpVQ2RKQCQM9AWXh0qe7H5Lv+QMmPCnwIBYmxI32sdNfCCOg/vTLjZHzYk9SbkenKtBtmN+Af6hVDbJce0p/1rR34/Jd+w8ToQd4MWuLG+VuOXOqnhUnL+9EPs6Xgl/Qg/Y0OrtGfEp+IIq8csb7SrmwBbNU+AP61mvFunTPMZiuhjmVrMCQw9kkWHUADM9TehsY6NfeFjzGV/hpWtxmlOeckU38QaKkhvpQuIJY+I3rNUTjxBOlDYmFXztY8x+fOq2FQ3qFSBZsMy52uOY/PlVNaO+aHkiB6GhUoWlUmQio0KKlSpUAeFqVIUqRnAqW7URVgoCG7UlWnNa/ZzZC4mTcaZY+Qtdm57t8sv2KVsk3TxxuV1EezG1kws4kkhWVdDcAuv4oydDn8eYr3PY08OIjWWKTvVbQi43ejA5gjka8U2jgv4eRonjIU6KSG31HtowA3uZWwIptjbWn2fJ32HfeiNt9TmrLyf8mGYoxz3OF5dHXl6J287Gm5xmDTxjOaMDJxxdVGp5jjqM9eAwzRt4lACG28Ndwn/wATz/vb2Hs92vgxiKY7hsu8Vm3e7J4GxzU8G0PzA5Ht72SVC+MwRU2ucRCtgLas6KNRxYf6hxqte2VsvDFigUe78qrkj5H5ACs3Zu1FFrH+Wche10PIn3eR/Y6Eum6PNvcdLfCk5spZQ+CV1dXQlWU3Vr5g9K9Qikhx2D/51Qn4j4bsB/iQk/YX4jOvOYcUF0QH1NEjEyPkuR0AC8PWjgpnYjtbYuGQnck7zPhHuKB6ltfhxqeK7XSJGsELGONRZUjJvzzkOZ1Olh0quTZY1nkt+EZt/aqjjI4v8GML+JrFv7Vn37/TDmSvCx4iTxbu4pzLMbE/E5mjoIkjzMzFuO5cf9WtYWKxrubsxPr+lKGfqafblfNK7bnfRgEqig/iJZjkc89f71SdpNoMvQWqzZ+6VNrb9uOn96TopTxZOOPA/DhWW8e7Vha42CmZ21Y/Og3BHE0YJag8JbRT8q34gAd7anWRTfeJGWVufX61OXZkp0Q0O2zZ/wDLb6Uu/H5PhTIeRNMm05FyJ3hybxD60pcPKvmRh8DQjsDT1jkoeqRzeT+XJ7t/C39J4HpWZLdSQwII1HGq5MjcfDnWjjT30Il9tLK/UcDU7uN/Y/DMaSqnNQL0yyEG469dRarVpU61VaiJJbi1h6/rzNUNTl0qJpECCdTwF7D1J/IVOXB5XuBYXJvQt7G4qU8u9bM+h0v0q9yqlDsvxqlkq5mqC5nM2qaFBFKrWFVlaRtAGnpWpUjKpCmp6AkDRp2XMEjnCsiMxEUhyVnX2bjytlkcr2Nr2NACtrs/2gfC7yMomw8mU0D+VhzX3XHA/wBrBxt7L29Fik/hcctmB8MmhD8Df2H5MMj9Kz9p7Llwj2bxIx8L2sr9G4JJ9Gq7bewY2iGKwkhkwxNu8OcmHY/+1ih7vJ9OfAmOw+0hjvhcau/ERY38Vh095OPMcKwuFx5x8fH9OrHqTLjPz8/2zId+F+/whKlb3XiOY3eKnih+Fem9k+1kWLUCxXEDWMG6uPeiyuc9V1HUZ1xG19itB/PgbvICLhx4ig5SW86cm1HHnWXJB3p7yI93MLNYG1zwZWGh5MPjWvT6vuMut+HmXF8/94dX217FTYcHGwxgRE3miA8gPtkDSMnX3TnppkbB2gvhRiAhNgx9g+6/Tkf2Or7K/wDEqSRP4XFbom8iyOAFe+W5LwVzz8rdOPM9s+x8uCP8TEAYWP8AMQaRknQj3DwPA5cq0v5t1y3GT8nP3dNaFObnpkKk2PYiyKFHSuM2FtYCysfAclJ1U+635GuvcocwCuQsMzc8c+VZTpz3ywyx0FmBOprOlStZ0qg4Qt5QTV2yFGS6Uo4yTYAmtdsFGmcrXPur+ZoeXau6LRKEHPj86z77f0w9r8Pg3XN2Cepz+VWy4iMalnPyFYbzk5kk04ko7LfNGmi+0beVFX4X+9VSbQkIzY2+lBM1VyYlrbt8qf08Z6Glk87H2j86z5nfW7W551NpKodr5VWoqRLD42YGySEZE5tlkL8atTaKSHdnUXOjqLML6EjjWfLG3I/KhJctcqVxlX2tHaOGMTWJuDmrDQjnRWwfF3qcGQ/TOoo3e4M3zMTZf0ml2by7xzoqH5kW/Os8rvG7TfDFma3hsMsvrVG9V0rXJod1rZpCLVAtUSagWoNNzVbUr1PDlN4b993jb/cZfGgKt2+QBJ5DM1p4bBxIgeVgS2ingbZggX5/DLTiTDi1W8eGjLHPeYkZZHO9iMr8cssqoGFjizktJKTkguMyeVufOw5cLitGYNMN0Ikcd7KxFupK8Be1/wBbGsnFxqrEI28vA/sZ1rYmF5GvKRGtslBOagk23tDbPnbgKg+0wlhCvhsOevG/WgBxTUqVBpWpXpqegFUgaiaKaWOYKvhjZQFU+wwH+Zbyt+Pjx50Gt2L2glwcneQnXwyKRdJE4q6+0Mz866HF7Lgx0LT4JSN0b02FveXDn34DrLD01X/pHGTwspKsCCNQfv1HUZU+AxsuHkWWFyjqbgqbEfqOhyNI25sTb8uCYK3jibhfwsDxU6BvofrWxj9kpKn8RgTddWiGTIePdjgeaHI8OrxNBtVD3apHjDdpIMljxB4vh7/4c3Epo3rnXM4bEzYKTeQtug7pBBGhzSRTmCPmKzyw53j5bYdTU7cuZ/AuRUxAAeyyaK9sm5qwP/acxXSdku2zYf8A5THjvISN0M3jKKcs/wDMi+o+lCSQw7QUywWSe13jOj9SefJx8emM9jeKcEFTa5yeNvxfk2howz2rPDfP+/kd2y7OHBsJoPHhZc0YHeAB0UtxHut8DnrZ2Z24DuxSN4Tkjngfdf8AWqdk7akwQMEyifCy3DIfKb6mM+w/TQ2+NZm3tkiC02HbvcLIbIx1U691MPZkH1151rbtyZ9P1XpwRF18R+lUYrENbIbqnlxrmuxO3lcrBM1rkCNzz9xjw6GvR8T2WltlY9L6Vn2z2x+lk4XEpQW+VNxbQjPPUWrvF7GSt5mVR0ux/Kk3ZjBw5zSFjyJ/Jfzq5VTpZPPC5Y5DM8BnRmEwU4NwlsiLtYai2hzv8K6fH7XwsIIhUD0AFcrtHtOT5aa/pz2vlwNs3cDoo/M/pQM8sK6De/qY/wDjasfEbQd+ZoUozamg+3GNGfatvLur6Kv3IvQMu1pDpI/wJ/KorhBxzq+PCjlQoMmNmPtv8zWhh55Dq3zN6uRMgN1chYZC+t/zq5IrcKD0Kwkd1ZfBZxZrWUn6a1pjZ0Qh7vdIXj/MVL8rkg3+lZWHwrOQEUknkK2cPaAbsj75IIKDNRcW8Z0yvoL6aisOrJ68ss5i57HbGhBCgvCx8pezRtnwkX9KwMbh2iYo4sw/eXMV0uOhMOFkSQ5tLeFTrugsN8DgCLevwrP7WeXDk+fuhvfM7t/9O7Twyu9IjnnFV2qW9TGtlmtUmiyveoBrVFjQYqDaTom4u6OTbo3hfrxOuZ5npZsHj9y913ieOe9ysTxHqD6G9BlquweLMZvYMMjYgajQi4yNBtMQvJd5yEUaKbrY87Dkba3OfDKnXGt/7cS7tzn4U3uoBzt+86ysXi2kN2tqTYaC9v38TRWH2uUUL3amwt+/v6k0BXemvUWYDWqWxAGlBir1FpANTQbzE8aeHCuwLKjMB5iASB6kUyHQ4aaVWaKNiq6m3/bzPQXoNGzyyP0P966nYnardCxYgXQAKjqoDRgdBbfXiQc9SDwJ23uzqTgSxFQzDeVl/wAOUc78D11GhF6cmyt05rC4oMoRwSo09+PqhOo5ocvQ51VjMIUsbhlbyuPKen4W5qc/vQ0kbIxVwUdcs/senWisHjCLiwzydGzVxwuOfIjMcKnSthASCGUkEG4IyII0II0PWu0wG1o9oju8Syx4uwVJ2yjxAGSpireV+AlHxrl8RhAQXiuVAuynN06n3l/EPjagSPnwpH4bGNwM2DlO6HjeM+JTk6H7FTwIuCK6HCY6HaChZCI8QBZHAyb8JHEc1PwoHZe3UlVcNjTbdFoMSLO8IPsPb/FgzzW914dM3bOx3gktYBrBxuneR04SQuPOh56jjnUZYd33a4Z3H958DZUaEtDOl14rqLe9EfaX6ihXLQAlT3mHkADg5gjgH6g2IcZggVo7M27HiEEGM4eSW9mU8DvcD10PGqto4GTDNZrOj5A+xJfgeCP00P2nHLnWXlrZMpueP4+7m2UrmuY416j2N/4lusQgmO8QLJIdSOCv1615piou78SXMZNs9VPut+86oGXiXTiK1slc3ONew7Q7WytfdZvQVzON2hK/P41k7D2uCAjn+k/k361tuvEA0vAY2Jw7jz3HwNDd0OVbmOxRYsWF2YAE8rW0HwrLIpXIgxSm3atkcDWh2xPIUtkviPOj4or1iHEMdLfKtnZEEgs8rLHEdS+RI5oNTT79eR3SCkh5VqQ7MCjembdGoXVz6DgOpt8aKgcA7uHQlvfIBb1A0UddeoquUIhu5719bAndB/E3tfD51nl1LfDPLO3wdXZlIiURR6MxOv8AW/H+kfKqo5lQ2hUyP7xFyTyReB6m59KeYMyh5nEcYGQtbL8CDh1yHWsLE7XeQ9zg0IByuM3b1I0HQZVEm0liUjhYyYp++m17sNcA/jb8h8xWXPhcTjXaXdy942VAOAuchlwo44OHDeLEHvZf8tTkD+Nh9h8xU2jmxQ7ydxBAMhlZbe7Gg1P7Jq5xycZLdnn/AM2Anl3i/wC1CYzZM0Q3mQ7vvCzL/wDZcq1e8wxO5DhXm6lm3j1sun1p8OLBnwxeN0zkhc7wKcbXGY5giq76e3NE1E1rbewqjcljFlkF933WBswHS/3rIvWku4qImlekasw0O+26CAep/edM1NaGG2erKCX+XDp60TEgVSiqBJbMNnf0PEVmrhHPs/YUGqkkvVdNT0yavZ7ARzSWkawGi6Fvjyro9vXjjEapaAizFNQb8R7vzvxrksBEjXBk3Hy3Cb7uXAkacLHp8R0OztvNG3dYoW4b2uR97gQeYy+9KqjCngtn5lOjDQ9Oh6fcZ0dsPbcmFJHniY3eMnK+m8p9h7e0PQgjKtPaGx7AyYYBkYXaLUEa3T72+Vc/LELbyXK8QfMvrzHX52yuB22MwcGNi30a4GW9l3kTHRZF5H5Hgb3txe0cA8Lbko/ocaW6Hl01FNs/HSQOJIW3W0I1BU6qwOTKeINdlgcdDjkMZUCT2oc87e1CTmba7vmH4hcit78o1rw42DEFWGe640YcfQ0Q0Sy6WSTlkEc9PcbpoelW7Y2K0OYu8XP2k9f109KzQ9smOR8rcPQ0rDlQkQgkEEEHMHIg9RwNbWxtuBU/h8SDJATdbWEkTn24GPlPNTk3GhO8DgLLqBZXGbAcAffX6jhyoTEYcobNaxzBGYYc1PH7jjapV4a22NklN11YOj37uVBZZOYsfJIOMZ+FxY1fsXb+4vcYgd5CcrHOw6cx01HCs7ZG1zDvI4EkL2EkbX3Wtocs1YcGGYoraezV3e9iYyQkgbxtvox0SYDQ8nGR6G4qcsZZqrxyuN3iL2zskIveRtvwMPNqVHAP7y30bUca5dlZD+7H0rW2Ttd8OSp8UZyZDoQcj6H7021cGoHeQ+KBjp7UTH2W5dDx+6x3OKrPWU3P8M5H4r8RXV7B2wGtHIc9Fb8j1rjmW2Y+dWxS/Ors2ylejTYcEVzWKmIJXQgkHnWn2Z2sJSsMhAbRGNgD0YnQ9T/v0GL2JA+btdh7gJv0JNhb51ldQsq4K1aGH2G5G9IREnvPlf8ApXVvhXRYeNVYrDBZhqW8R9QdB6immgUHemfeb3VzPxbh9azvUZ3JlYVFQ2w8W+3+ZIL581T9b0VLhFF3xEhdz7INz6E6KOlF3kkBWNRGnE6ZfiY0+GwAB8K96fea4jH5tWdzJPZ08kqFAoiiW2d7KV4bzHNmHLPhYU2J2hDh8l8b8CRc/wClPzb5CnxmFBzkkJYeXd8IX+kD99KEh7uAXjTflOskmdj+FTx6n5VXTymXga5DYjByTfzsXJ3UZzAObN1AObHqbChZtsWHdYRO7Q5F/ab+puA6DKqsfIXYtIxZjxJvWdO/WuiYfKpg2MNDh4RvuRLLybyL6jVvTIetA7RxAmbelldraBQFUDgADewrGlm61SCTVTA5jp0q7XCR93ECg9oqQGb+prXI6VODa4JUvcsFdd45lgykAMeNr1z8aHjRAa3Cjsg7YO2pGhhjXfACljfPVrZAcbWFYbRxjSQ//X+9aF+9tHYXJAGYFj6moLgViLCZLqcg4ud3qLf2NEmixxqzAbEVgHdxunReJ6kjT0qrEuhJicbu7kjZAgdbcKFx2FaO1mLR3upByH6HrSGLEg3ZdeDfrTWJZbJaVgbeVuI+POq+9YcA3I3AuKoLMnhbxKf3ly9KpYgeV8vjTGw5pU7NeulwuDEeHjmiAZzcySZHujoqgeybZ7xHS9MnOSRMpswII1BFiPUGjMPjhu93IN5OHvL1RuHppRmJiDi7kk6345/esnEQFDY/v9KLBK2sLiJMN44m72HiNCt/eGqHrmD1rRkjixf82BtyYag5Bv6hz/EK5bCYto23lJB/LiCOI6UfEFkO/CRFKPZvZG/oJ8h/CcvTSke1c8B3ipUpIPMh+6/ux4cqHBIIKkhgbgi4II09CK2zj0n/AJWKHdyrkslrEHkw5dNPSgMdhWjbdksCfK48rD9/EUB0mxO0azDu8SQsmglOSP0m4K349D7VvNQm3OzhQs0Sm2rxcR1j/T5VbsvZgkgVX3eJuPMCScweP2omDHthSIcReSIZJIo8SdFudOaE290jjGPWlvbXT1PweeOE6k9uPBKjmh0PFTyPKioyd3Tfj49OvNT1+BrpNt7EDjvoCrbwvl/hyjj6OORsQdbVykbvC28lxY2ZTqp4hgdR661pY5ZTT4ew3lO8v1Xow/PQ/SpbN2i8DXWxBFmUi6sp1VlPmU8qPw0XfEHDi0huDCOOWZivzz/lm/Qm9gFLht7yCzZ3TPUa7l87/hOfK/CdqHYvCJIhlgvuAXeMm7RdQdXi66jjzOdh52jvbNSLMDmCvI8x9RVWFxLxMHQkEHhRuJMci76AKx86DJb8093+nTlyAe/cZ7i2mh+1VMvEf7VYbr1FIjiKaTwz2Odd92V7SBgIpQC+iOc78lI0v1Ov389Zb6a8v0qWHxBUj9kVOWMsJ7JtDCu6+N+7tmL2H/Qtzb4ULhcFHbeB3vxNkPlVXYXtBDiVGHxNu89hyfP0P4vvXZrsuCPRFHwrny6e+N6V9P25+wYAKhdhxAslvjkPUXqE2Elt42CDkv8A+jn8rVtY/a8cQysa4vbfaQvkDV4fh8JzefupLGSxx3tmef71rnsbtK9AYzHk8aHiwskmgNudbp+xT4smhgGfIA1s4fY6rm5uemlFeFRZQBQNMeHZR9rL70QMMi9a0ZQndht67FrEaWHA0HjUG8VS7WtYak5XOQ5Z0gGkktVi7Mndd5UNtRcqLjoCafA4FZ0YLJaUaIcgR68fyrRxeJeaMKjNFNH5kva5At8V5HMUbORlYXHhFaCaMbpOeVmVuF+Px1FTM7RABjvx8H1I5BuY60HL3uIf+ZZSgscs/lfP7cqHSZ4TuNmp4cPVf0oLY2WZV1FlbiM1N+Y4Vm4nDDzJmOXL0q9mCjeTNDqvL0/SgJCLndyFOFTiU2twqFKlQSNX4LGPE2/GxU9OI5EcR0NUUhTDegnSfy2il905Rufwf5bfh8vK1E4fZG+yKzEMQS6kWK2Ohv0F/trXPsnKtDBbWKjdluy6A+2o5A+0v4T9Kcs9jKb8IYvZd2Pd552C635bp4+lZpBUkG4IyIPPkRXTxSAAuGup0cczlY+41j97Gs/aKLIRawsNR+86dk1uJlu9UJHiw4CSgsBkG9tfQnzD8J+FqKE7RpuvaaBtDy9DqjdDWVNEVOfwPA+lWYbFMmmhyIOYI5Ecahe2nBiGgs8bb8RPxB5MPZb6H7brYqKZeY1a+luQHOuZjUHOHIkZxnMMPw38w6HP1qmKcoxK5c1N/lzrPLpzLn26ej+Jy6c7bzGthNrPhJXVfHETmjXsV4HmrW0YZjqMq2cbgosWnfYdvENb23lvoswGoOgcZH6DAllE4XdADqCOA3gM8+ZoPC4mSBw8bFGH2OoIORB4g5Grxvpj1cZvc8ejSRPGxKgo6m5XQgjO6kcOIIrcgxiY0BZCkeIAAWXRZSNBPbLe0s+vOi0aHHqN0CLEKMlHE8e6vmw5xnMZ2vXM4zCsrEEbrjUcGHNedPLHaJbPIzaGBZXKTAxyDUniOBa2o/GPj0z8QzAi6hSFAsBYEDibak8+NdFsXbkUyrh8bcoDZJR/iRehOq+vxy0s7RdnHw9t7xwt/hyrkpvy9xvwnI8DyiW+Kqzjcc2rBh1/etUspU5fEVPFxMDfLkCoAHhFswNDYZ3z1PWlHKGyOtWlWRfMfKoEX9fvVkkdjcU2TdD96AWHmKHjl8welegbM7aO8Yjla7AeF/eHI9eteeHkfnU4pCpsdKLBK7LHY5nNhc9BQy7JlfNvCOutEdndrruiNgA3Bve6E861Zp6SmdDsmKPM+M8zp8qslkpppqBmmoNZLNQks1VlixCjMk2A5k6Vrf8AoiRxl8RJum2VrWU8NfOelFpatA4PZ8swJQWGfiJsCeQ50dhod0d5hSRInhljcgljxBtoeRGVPhtrDExmHf7qS1gVyDAe6OHVaxV2dPAGlDKpThfzLx6WPI/SkfhsSdxiBvgFJFOdvDIjDnz+VCYlO8AJcF18si5H0Yfcfahv4kT/AMxDuTKM+TDkfeX7UPK3eEkfy5h5hwb9R1okG0cURJ4ZLLJwYaMOnMdKqxB3YwHO8fkfhQ+IxhYFXUEjjpY0FVI2VKlROBwTStZR6ngBzpkqggZzZQSelVkW1renmjw67qqC+YJ/Ufl6ULFsuWYb+t+Qv87fP407wemRTgUqVIl0EhHDeXiv6HgetEthwylozvAC7D20HNhxX8Qy52pqVI1cE7Rm6nXIg5gjkwORFGwSK58Hhb3Ccj/8bH7H4HhSpUA+6DkfiD06HSgcThCM1zH1FKlVIDKxFXvNv2v5hx4n1PH1pUqSkAxB5HnzrXj2isgtKtyFspyGY0PWnpVNkrTDO43hf/6YjLvxPuuMwNL26+tEjHpiR3WLskvsTcD1c8/x8faz8VKlWeFu9OjrY49ksmmNtPZrxPuyDdb2W4OOY61pbD7UvDG2GlAkhYEbrXO6SCLr0zOXxHVUq1s3HJLqjNqbFUIs+G/mROPEnmZLAkhrZsAATfzLauWxUAHiXTlxHx4jrTUqz6dvP3VlCimvkaUsX7/fGlSrRKG9fI686iRbI6fvSnpUBKKTd9K6PA7U3husc+B5+vWlSooics9VYch5EVjZWYAnoTSpUjbe1UwcbLE8RUMLiQXsM7Zte9+fqKBTacTlsNM/eJe0cpyPQE8xoG40qVKTasrqgNq7Kjgivvv3m94T14Cw09f9qrh2iuITupvN7LcyNPj96VKnPBXiqIdl7hLM9rXsRlbqb/ahMZjd+2QuPaFwT6chTUqIV4B0qVKmkq0MLtRkTdVRvaBhkc/TU6fu1npU4F+DwPtuQxDAEb1rE6DeB8MgtcXyOl75UQ+Mdie7VpQDYsVhJv1Zo2LcM8vSnpUqcf/Z">
            <a:extLst>
              <a:ext uri="{FF2B5EF4-FFF2-40B4-BE49-F238E27FC236}">
                <a16:creationId xmlns:a16="http://schemas.microsoft.com/office/drawing/2014/main" id="{07EFBFFB-7458-429C-B8D1-A8FE4970533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557" y="465865"/>
            <a:ext cx="5113772" cy="286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40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Costs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722271"/>
              </p:ext>
            </p:extLst>
          </p:nvPr>
        </p:nvGraphicFramePr>
        <p:xfrm>
          <a:off x="1471100" y="1134462"/>
          <a:ext cx="8976100" cy="431268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6840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Online submission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u="none" strike="noStrike" dirty="0">
                          <a:effectLst/>
                        </a:rPr>
                        <a:t>US$ 21.70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182880" marT="381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DOI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u="none" strike="noStrike" dirty="0">
                          <a:effectLst/>
                        </a:rPr>
                        <a:t>US$ 1.94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182880" marT="381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Plagiarism</a:t>
                      </a:r>
                      <a:r>
                        <a:rPr lang="en-US" sz="2400" u="none" strike="noStrike" baseline="0" dirty="0">
                          <a:effectLst/>
                        </a:rPr>
                        <a:t> detection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u="none" strike="noStrike" dirty="0">
                          <a:effectLst/>
                        </a:rPr>
                        <a:t>US$ 0.95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182880" marT="381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</a:rPr>
                        <a:t>Fundref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u="none" strike="noStrike" dirty="0">
                          <a:effectLst/>
                        </a:rPr>
                        <a:t>US$ 0.31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182880" marT="381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Bibliographic reference normalization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u="none" strike="noStrike" dirty="0">
                          <a:effectLst/>
                        </a:rPr>
                        <a:t>US$ 25.00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182880" marT="381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Production of  XML, </a:t>
                      </a:r>
                      <a:r>
                        <a:rPr lang="en-US" sz="2400" u="none" strike="noStrike" dirty="0" err="1">
                          <a:effectLst/>
                        </a:rPr>
                        <a:t>PDFWeb</a:t>
                      </a:r>
                      <a:r>
                        <a:rPr lang="en-US" sz="2400" u="none" strike="noStrike" dirty="0">
                          <a:effectLst/>
                        </a:rPr>
                        <a:t>, PDF for Print and EPUB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3810" marT="381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u="none" strike="noStrike" dirty="0">
                          <a:effectLst/>
                        </a:rPr>
                        <a:t>US$ 100.00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182880" marT="381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44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indexing, online publication and interoperability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3810" marT="381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u="none" strike="noStrike" dirty="0">
                          <a:effectLst/>
                        </a:rPr>
                        <a:t>US$ 66.45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182880" marT="381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6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 err="1">
                          <a:effectLst/>
                        </a:rPr>
                        <a:t>Kosten</a:t>
                      </a:r>
                      <a:r>
                        <a:rPr lang="en-US" sz="2400" b="1" u="none" strike="noStrike" dirty="0">
                          <a:effectLst/>
                        </a:rPr>
                        <a:t> pro </a:t>
                      </a:r>
                      <a:r>
                        <a:rPr lang="en-US" sz="2400" b="1" u="none" strike="noStrike" dirty="0" err="1">
                          <a:effectLst/>
                        </a:rPr>
                        <a:t>Artikel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R="3810" marT="381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u="none" strike="noStrike" dirty="0">
                          <a:effectLst/>
                        </a:rPr>
                        <a:t>US$ 216.35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182880" marT="381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16" y="5811952"/>
            <a:ext cx="3937001" cy="758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046" y="5543998"/>
            <a:ext cx="1294569" cy="1294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098" y="5926987"/>
            <a:ext cx="1887822" cy="528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7" y="5784256"/>
            <a:ext cx="2086656" cy="8140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77" y="5799824"/>
            <a:ext cx="2140085" cy="782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86" y="5877731"/>
            <a:ext cx="1210864" cy="6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761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A939C2-C065-4037-8A8B-FC551057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money</a:t>
            </a:r>
            <a:r>
              <a:rPr lang="de-DE" dirty="0"/>
              <a:t>?</a:t>
            </a:r>
            <a:endParaRPr lang="aa-E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121D9B-375A-41EE-817C-C30E21EB3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16" y="1085237"/>
            <a:ext cx="8224251" cy="54691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A04846-E198-4928-ABE3-093181D316CE}"/>
              </a:ext>
            </a:extLst>
          </p:cNvPr>
          <p:cNvSpPr/>
          <p:nvPr/>
        </p:nvSpPr>
        <p:spPr>
          <a:xfrm>
            <a:off x="4696611" y="6488668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10.12688/f1000research.27468.2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41911212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E3B8-D902-4C51-837A-EE263DB1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Invest</a:t>
            </a:r>
            <a:r>
              <a:rPr lang="de-DE" dirty="0"/>
              <a:t> in Quality Control?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07591-1854-4979-8297-695D8976C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160" y="1071562"/>
            <a:ext cx="10021137" cy="5786437"/>
          </a:xfrm>
        </p:spPr>
      </p:pic>
    </p:spTree>
    <p:extLst>
      <p:ext uri="{BB962C8B-B14F-4D97-AF65-F5344CB8AC3E}">
        <p14:creationId xmlns:p14="http://schemas.microsoft.com/office/powerpoint/2010/main" val="15599856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200" y="1082796"/>
            <a:ext cx="5943600" cy="1362075"/>
          </a:xfrm>
        </p:spPr>
        <p:txBody>
          <a:bodyPr/>
          <a:lstStyle/>
          <a:p>
            <a:r>
              <a:rPr lang="de-DE" dirty="0" err="1"/>
              <a:t>Reliability</a:t>
            </a:r>
            <a:br>
              <a:rPr lang="de-DE" dirty="0"/>
            </a:br>
            <a:r>
              <a:rPr lang="de-DE" dirty="0" err="1"/>
              <a:t>Affordability</a:t>
            </a:r>
            <a:br>
              <a:rPr lang="de-DE" dirty="0"/>
            </a:br>
            <a:r>
              <a:rPr lang="de-DE" dirty="0" err="1"/>
              <a:t>Functionality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1468" y="3582367"/>
            <a:ext cx="10363200" cy="1500187"/>
          </a:xfrm>
        </p:spPr>
        <p:txBody>
          <a:bodyPr/>
          <a:lstStyle/>
          <a:p>
            <a:r>
              <a:rPr lang="de-DE" dirty="0"/>
              <a:t>The disaster that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scholarly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infrastructure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allzoa.com/wp-content/uploads/2013/06/titanic-sinking-wallpaper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8102" y="142853"/>
            <a:ext cx="4311535" cy="32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711200" y="1082796"/>
            <a:ext cx="497668" cy="196520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5245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A95E-4F51-4ACF-9C8D-0EE18268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Journals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aa-ET" dirty="0"/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18EFED1D-9132-4E17-922F-D02A4C2035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" y="1103647"/>
            <a:ext cx="7715250" cy="5143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5" name="Grafik 17">
            <a:extLst>
              <a:ext uri="{FF2B5EF4-FFF2-40B4-BE49-F238E27FC236}">
                <a16:creationId xmlns:a16="http://schemas.microsoft.com/office/drawing/2014/main" id="{810F38E7-7D9D-40B5-B8B9-898EC100D2C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61156" y="1238042"/>
            <a:ext cx="7777287" cy="5184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A5F1E-A5E8-4804-AE12-6D8657BEA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747" y="1504700"/>
            <a:ext cx="7786556" cy="51848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842807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2972D2-A239-4486-AF18-25038D79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724" y="1071563"/>
            <a:ext cx="3766592" cy="573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9F6A8-4B1B-4418-974F-9EEBDDC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Journals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aa-E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D132C4-4EFF-4BA2-8530-01ED4BC2E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6240" y="1071563"/>
            <a:ext cx="4067082" cy="5786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35F13-5EC2-4C56-9434-2C37CA08C7F7}"/>
              </a:ext>
            </a:extLst>
          </p:cNvPr>
          <p:cNvSpPr txBox="1"/>
          <p:nvPr/>
        </p:nvSpPr>
        <p:spPr>
          <a:xfrm>
            <a:off x="8925184" y="6488668"/>
            <a:ext cx="3314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https://doi.org/10.3998/jep.1874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287344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0950-DBD9-4792-BC11-48665EF4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Expand</a:t>
            </a:r>
            <a:r>
              <a:rPr lang="de-DE" dirty="0"/>
              <a:t> </a:t>
            </a:r>
            <a:r>
              <a:rPr lang="de-DE" dirty="0" err="1"/>
              <a:t>Monopolies</a:t>
            </a:r>
            <a:endParaRPr lang="aa-ET" dirty="0"/>
          </a:p>
        </p:txBody>
      </p:sp>
      <p:pic>
        <p:nvPicPr>
          <p:cNvPr id="1026" name="Picture 2" descr="https://lh3.googleusercontent.com/3dWfDIZpEiDzOlGW0lyCAsMfEuz0EZxwonc_n9Fhs3O5QqMynhzV_obbwkZ6yzStAoSmVsvPwEdKgY_RMych52r8OlWoFsoJPeO-eoztVO5D5ujWJeg5cSGP7VKFzo17SyE3IrhK">
            <a:extLst>
              <a:ext uri="{FF2B5EF4-FFF2-40B4-BE49-F238E27FC236}">
                <a16:creationId xmlns:a16="http://schemas.microsoft.com/office/drawing/2014/main" id="{E8F4D8FF-CB3D-476D-86C4-31163B856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94"/>
          <a:stretch/>
        </p:blipFill>
        <p:spPr bwMode="auto">
          <a:xfrm>
            <a:off x="1552856" y="1043727"/>
            <a:ext cx="8887711" cy="581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8090A9-4E6F-46A9-A078-1A6DC14D8C59}"/>
              </a:ext>
            </a:extLst>
          </p:cNvPr>
          <p:cNvSpPr/>
          <p:nvPr/>
        </p:nvSpPr>
        <p:spPr>
          <a:xfrm>
            <a:off x="6752493" y="1071562"/>
            <a:ext cx="1222806" cy="5774781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0479749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0950-DBD9-4792-BC11-48665EF4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Reverse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aa-ET" dirty="0"/>
          </a:p>
        </p:txBody>
      </p:sp>
      <p:pic>
        <p:nvPicPr>
          <p:cNvPr id="1026" name="Picture 2" descr="https://lh3.googleusercontent.com/3dWfDIZpEiDzOlGW0lyCAsMfEuz0EZxwonc_n9Fhs3O5QqMynhzV_obbwkZ6yzStAoSmVsvPwEdKgY_RMych52r8OlWoFsoJPeO-eoztVO5D5ujWJeg5cSGP7VKFzo17SyE3IrhK">
            <a:extLst>
              <a:ext uri="{FF2B5EF4-FFF2-40B4-BE49-F238E27FC236}">
                <a16:creationId xmlns:a16="http://schemas.microsoft.com/office/drawing/2014/main" id="{E8F4D8FF-CB3D-476D-86C4-31163B856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94"/>
          <a:stretch/>
        </p:blipFill>
        <p:spPr bwMode="auto">
          <a:xfrm>
            <a:off x="1552856" y="1043727"/>
            <a:ext cx="8887711" cy="581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99350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200" y="1082796"/>
            <a:ext cx="5943600" cy="1362075"/>
          </a:xfrm>
        </p:spPr>
        <p:txBody>
          <a:bodyPr/>
          <a:lstStyle/>
          <a:p>
            <a:r>
              <a:rPr lang="de-DE" dirty="0" err="1"/>
              <a:t>Reliability</a:t>
            </a:r>
            <a:br>
              <a:rPr lang="de-DE" dirty="0"/>
            </a:br>
            <a:r>
              <a:rPr lang="de-DE" dirty="0" err="1"/>
              <a:t>Affordability</a:t>
            </a:r>
            <a:br>
              <a:rPr lang="de-DE" dirty="0"/>
            </a:br>
            <a:r>
              <a:rPr lang="de-DE" dirty="0" err="1"/>
              <a:t>Functionality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1468" y="3582367"/>
            <a:ext cx="10363200" cy="1500187"/>
          </a:xfrm>
        </p:spPr>
        <p:txBody>
          <a:bodyPr/>
          <a:lstStyle/>
          <a:p>
            <a:r>
              <a:rPr lang="de-DE" dirty="0"/>
              <a:t>The disaster that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scholarly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infrastructure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allzoa.com/wp-content/uploads/2013/06/titanic-sinking-wallpaper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8102" y="142853"/>
            <a:ext cx="4311535" cy="32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711200" y="1082796"/>
            <a:ext cx="497668" cy="196520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141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333" dirty="0"/>
              <a:t>QC just </a:t>
            </a:r>
            <a:r>
              <a:rPr lang="de-DE" sz="5333" dirty="0" err="1"/>
              <a:t>one</a:t>
            </a:r>
            <a:r>
              <a:rPr lang="de-DE" sz="5333" dirty="0"/>
              <a:t> </a:t>
            </a:r>
            <a:r>
              <a:rPr lang="de-DE" sz="5333" dirty="0" err="1"/>
              <a:t>missing</a:t>
            </a:r>
            <a:r>
              <a:rPr lang="de-DE" sz="5333" dirty="0"/>
              <a:t> </a:t>
            </a:r>
            <a:r>
              <a:rPr lang="de-DE" sz="5333" dirty="0" err="1"/>
              <a:t>functionality</a:t>
            </a:r>
            <a:endParaRPr lang="de-DE" sz="5333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140270" y="1071546"/>
            <a:ext cx="6946065" cy="5786455"/>
          </a:xfrm>
        </p:spPr>
        <p:txBody>
          <a:bodyPr>
            <a:noAutofit/>
          </a:bodyPr>
          <a:lstStyle/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Obsolete modes of access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Journal prestige correlates with unreliability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No scientific impact analysis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Suboptimal peer-review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Massive transparency issues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No effective sort, filter and discover solution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No functional hyperlinks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Static data visualizations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No content mining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No social component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No global search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Hardly any user statistics</a:t>
            </a:r>
          </a:p>
          <a:p>
            <a:r>
              <a:rPr lang="en-US" sz="2267" dirty="0">
                <a:latin typeface="Verdana" pitchFamily="34" charset="0"/>
                <a:ea typeface="Verdana" pitchFamily="34" charset="0"/>
                <a:cs typeface="Verdana" pitchFamily="34" charset="0"/>
              </a:rPr>
              <a:t>etc.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48114" y="6058647"/>
            <a:ext cx="466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…it’s like the internet in 1995!</a:t>
            </a:r>
          </a:p>
        </p:txBody>
      </p:sp>
      <p:pic>
        <p:nvPicPr>
          <p:cNvPr id="7" name="Picture 2" descr="http://www.jokersyndicate.com/media/catalog/product/cache/1/image/5e06319eda06f020e43594a9c230972d/f/i/file_11_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1" y="1071546"/>
            <a:ext cx="3359524" cy="477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4972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155" y="1066789"/>
            <a:ext cx="6667547" cy="1362075"/>
          </a:xfrm>
        </p:spPr>
        <p:txBody>
          <a:bodyPr/>
          <a:lstStyle/>
          <a:p>
            <a:r>
              <a:rPr lang="de-DE" dirty="0"/>
              <a:t>Not just </a:t>
            </a:r>
            <a:r>
              <a:rPr lang="de-DE" dirty="0" err="1"/>
              <a:t>papers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Scientists</a:t>
            </a:r>
            <a:r>
              <a:rPr lang="de-DE" dirty="0"/>
              <a:t> </a:t>
            </a:r>
            <a:r>
              <a:rPr lang="de-DE" dirty="0" err="1"/>
              <a:t>produce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and code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i.huffpost.com/gen/841053/thumbs/r-WORST-PROFESSOR-large570.jpg?1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3999" y="151104"/>
            <a:ext cx="5455140" cy="227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5502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333" dirty="0"/>
              <a:t>Data in </a:t>
            </a:r>
            <a:r>
              <a:rPr lang="de-DE" sz="5333" dirty="0" err="1"/>
              <a:t>peril</a:t>
            </a:r>
            <a:endParaRPr lang="en-US" sz="5333" dirty="0"/>
          </a:p>
        </p:txBody>
      </p:sp>
      <p:pic>
        <p:nvPicPr>
          <p:cNvPr id="6" name="Grafik 1"/>
          <p:cNvPicPr>
            <a:picLocks noGrp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22400" y="1049179"/>
            <a:ext cx="8737600" cy="542782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101600" y="6365558"/>
            <a:ext cx="1209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</a:rPr>
              <a:t>Report on Integration of Data and Publications, ODE Report 2011</a:t>
            </a:r>
          </a:p>
          <a:p>
            <a:r>
              <a:rPr lang="en-US" sz="1000" dirty="0">
                <a:latin typeface="Arial"/>
                <a:hlinkClick r:id="rId4"/>
              </a:rPr>
              <a:t>http://www.alliancepermanentaccess.org/wp-content/plugins/download-monitor/download.php?id=ODE+Report+on+Integration+of+Data+and+Publications</a:t>
            </a:r>
            <a:endParaRPr lang="de-DE" sz="10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57296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92568"/>
            <a:ext cx="12160199" cy="476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3"/>
          <p:cNvSpPr/>
          <p:nvPr/>
        </p:nvSpPr>
        <p:spPr>
          <a:xfrm>
            <a:off x="203200" y="4445000"/>
            <a:ext cx="2133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6536942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3329296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7190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676400" y="6618173"/>
            <a:ext cx="9144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200" dirty="0">
                <a:latin typeface="+mn-lt"/>
              </a:rPr>
              <a:t>Freedman LP, Cockburn IM, Simcoe TS (2015) </a:t>
            </a:r>
            <a:r>
              <a:rPr lang="en-US" altLang="en-US" sz="1200" dirty="0">
                <a:latin typeface="+mn-lt"/>
                <a:hlinkClick r:id="rId2"/>
              </a:rPr>
              <a:t>http://journals.plos.org/plosbiology/article?id=info:doi/10.1371/journal.pbio.1002165</a:t>
            </a:r>
            <a:endParaRPr lang="en-US" altLang="en-US" sz="12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Irreproducibility</a:t>
            </a:r>
            <a:endParaRPr 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7848600" cy="395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62600" y="2971800"/>
            <a:ext cx="304800" cy="2286000"/>
          </a:xfrm>
          <a:prstGeom prst="rect">
            <a:avLst/>
          </a:prstGeom>
          <a:solidFill>
            <a:srgbClr val="B3E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43870" y="2448580"/>
            <a:ext cx="752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+mn-lt"/>
              </a:rPr>
              <a:t>61%</a:t>
            </a:r>
          </a:p>
          <a:p>
            <a:pPr algn="ctr"/>
            <a:r>
              <a:rPr lang="de-DE" sz="1400" dirty="0">
                <a:latin typeface="+mn-lt"/>
              </a:rPr>
              <a:t>(n=100)</a:t>
            </a:r>
            <a:endParaRPr lang="en-US" sz="14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0200" y="2197093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+mn-lt"/>
              </a:rPr>
              <a:t>Open Science </a:t>
            </a:r>
            <a:r>
              <a:rPr lang="de-DE" sz="1400" dirty="0" err="1">
                <a:latin typeface="+mn-lt"/>
              </a:rPr>
              <a:t>Collaboration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30400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disappearing</a:t>
            </a:r>
            <a:endParaRPr lang="en-US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/>
        </p:nvGraphicFramePr>
        <p:xfrm>
          <a:off x="-18587" y="1177763"/>
          <a:ext cx="12210587" cy="515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Image" r:id="rId3" imgW="17701560" imgH="7466400" progId="Photoshop.Image.13">
                  <p:embed/>
                </p:oleObj>
              </mc:Choice>
              <mc:Fallback>
                <p:oleObj name="Image" r:id="rId3" imgW="17701560" imgH="7466400" progId="Photoshop.Image.13">
                  <p:embed/>
                  <p:pic>
                    <p:nvPicPr>
                      <p:cNvPr id="3" name="Objek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8587" y="1177763"/>
                        <a:ext cx="12210587" cy="5154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965403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computerhistory.org/atchm//wp-content/uploads/2012/11/102667576p-03-0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57" y="1054755"/>
            <a:ext cx="7743486" cy="580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Non-existent </a:t>
            </a:r>
            <a:r>
              <a:rPr lang="de-DE" sz="4000" dirty="0" err="1"/>
              <a:t>software</a:t>
            </a:r>
            <a:r>
              <a:rPr lang="de-DE" sz="4000" dirty="0"/>
              <a:t>/code </a:t>
            </a:r>
            <a:r>
              <a:rPr lang="de-DE" sz="4000" dirty="0" err="1"/>
              <a:t>archives</a:t>
            </a:r>
            <a:endParaRPr lang="de-DE" sz="4000" dirty="0"/>
          </a:p>
        </p:txBody>
      </p:sp>
      <p:sp>
        <p:nvSpPr>
          <p:cNvPr id="4" name="Rectangle 3"/>
          <p:cNvSpPr/>
          <p:nvPr/>
        </p:nvSpPr>
        <p:spPr>
          <a:xfrm>
            <a:off x="1992134" y="6233063"/>
            <a:ext cx="6319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/>
              <a:t>UNIVAC (A-2) 1953: </a:t>
            </a:r>
            <a:r>
              <a:rPr lang="de-DE" sz="2800" dirty="0" err="1"/>
              <a:t>share</a:t>
            </a:r>
            <a:r>
              <a:rPr lang="de-DE" sz="2800" dirty="0"/>
              <a:t> and </a:t>
            </a:r>
            <a:r>
              <a:rPr lang="de-DE" sz="2800" dirty="0" err="1"/>
              <a:t>re-use</a:t>
            </a:r>
            <a:r>
              <a:rPr lang="de-DE" sz="2800" dirty="0"/>
              <a:t> code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734900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5925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97975" cy="3094296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34" y="428616"/>
            <a:ext cx="9046164" cy="447783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90" y="4166477"/>
            <a:ext cx="11140751" cy="156255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101" y="5250025"/>
            <a:ext cx="9207899" cy="16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62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1200" y="1082796"/>
            <a:ext cx="5943600" cy="1362075"/>
          </a:xfrm>
        </p:spPr>
        <p:txBody>
          <a:bodyPr/>
          <a:lstStyle/>
          <a:p>
            <a:r>
              <a:rPr lang="de-DE" dirty="0" err="1"/>
              <a:t>Reliability</a:t>
            </a:r>
            <a:br>
              <a:rPr lang="de-DE" dirty="0"/>
            </a:br>
            <a:r>
              <a:rPr lang="de-DE" dirty="0" err="1"/>
              <a:t>Affordability</a:t>
            </a:r>
            <a:br>
              <a:rPr lang="de-DE" dirty="0"/>
            </a:br>
            <a:r>
              <a:rPr lang="de-DE" dirty="0" err="1"/>
              <a:t>Functionality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1468" y="3582367"/>
            <a:ext cx="10363200" cy="1500187"/>
          </a:xfrm>
        </p:spPr>
        <p:txBody>
          <a:bodyPr/>
          <a:lstStyle/>
          <a:p>
            <a:r>
              <a:rPr lang="de-DE" dirty="0"/>
              <a:t>The disaster that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scholarly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infrastructure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allzoa.com/wp-content/uploads/2013/06/titanic-sinking-wallpaper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8102" y="142853"/>
            <a:ext cx="4311535" cy="32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711200" y="1082796"/>
            <a:ext cx="497668" cy="196520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107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Tackle RAF root: stop paying for journals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2400" y="1143562"/>
          <a:ext cx="4845600" cy="5523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Up-Down Arrow 9"/>
          <p:cNvSpPr/>
          <p:nvPr/>
        </p:nvSpPr>
        <p:spPr>
          <a:xfrm>
            <a:off x="1381050" y="2126250"/>
            <a:ext cx="814950" cy="380295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-44715" y="3878034"/>
            <a:ext cx="366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</a:rPr>
              <a:t>Potential </a:t>
            </a:r>
            <a:r>
              <a:rPr lang="de-DE" sz="1600" b="1" dirty="0" err="1">
                <a:solidFill>
                  <a:schemeClr val="bg1"/>
                </a:solidFill>
              </a:rPr>
              <a:t>for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reform</a:t>
            </a:r>
            <a:r>
              <a:rPr lang="de-DE" sz="1600" b="1" dirty="0">
                <a:solidFill>
                  <a:schemeClr val="bg1"/>
                </a:solidFill>
              </a:rPr>
              <a:t>: US$ 9.56 </a:t>
            </a:r>
            <a:r>
              <a:rPr lang="de-DE" sz="1600" b="1" dirty="0" err="1">
                <a:solidFill>
                  <a:schemeClr val="bg1"/>
                </a:solidFill>
              </a:rPr>
              <a:t>billion</a:t>
            </a:r>
            <a:r>
              <a:rPr lang="de-DE" sz="1600" b="1" dirty="0">
                <a:solidFill>
                  <a:schemeClr val="bg1"/>
                </a:solidFill>
              </a:rPr>
              <a:t> p.a.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223530" y="1638436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tomorrow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3499587" y="1635462"/>
            <a:ext cx="71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today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71046" y="2626072"/>
            <a:ext cx="165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 billion / year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86" y="1585654"/>
            <a:ext cx="4190925" cy="26718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86" y="4903760"/>
            <a:ext cx="4207977" cy="14675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71045" y="5452860"/>
            <a:ext cx="165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~2 billion / year</a:t>
            </a:r>
          </a:p>
        </p:txBody>
      </p:sp>
    </p:spTree>
    <p:extLst>
      <p:ext uri="{BB962C8B-B14F-4D97-AF65-F5344CB8AC3E}">
        <p14:creationId xmlns:p14="http://schemas.microsoft.com/office/powerpoint/2010/main" val="3361674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" grpId="0"/>
      <p:bldP spid="4" grpId="0"/>
      <p:bldP spid="9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49C6-E8C3-47E2-86BB-66704634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there?</a:t>
            </a: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70CDA8-4716-4E78-B433-DE87326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1563"/>
            <a:ext cx="6652104" cy="5786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AA8C9D-4B1D-4042-B904-8F2AE166C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45" y="2595604"/>
            <a:ext cx="10381611" cy="1795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823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C840-1906-4A44-B41A-8AD46DDD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Incentives I: </a:t>
            </a:r>
            <a:r>
              <a:rPr lang="de-DE" dirty="0" err="1"/>
              <a:t>Procurement</a:t>
            </a:r>
            <a:r>
              <a:rPr lang="de-DE" dirty="0"/>
              <a:t> Rules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C0AA0-5B99-4C7B-853F-6DF83DA4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journal payments for </a:t>
            </a:r>
            <a:r>
              <a:rPr lang="en-GB" i="1" dirty="0"/>
              <a:t>content</a:t>
            </a:r>
            <a:r>
              <a:rPr lang="en-GB" dirty="0"/>
              <a:t> allowed only via “single source exemption”</a:t>
            </a:r>
          </a:p>
        </p:txBody>
      </p:sp>
    </p:spTree>
    <p:extLst>
      <p:ext uri="{BB962C8B-B14F-4D97-AF65-F5344CB8AC3E}">
        <p14:creationId xmlns:p14="http://schemas.microsoft.com/office/powerpoint/2010/main" val="372622810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349C6-E8C3-47E2-86BB-66704634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there?</a:t>
            </a: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70CDA8-4716-4E78-B433-DE8732667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1563"/>
            <a:ext cx="6652104" cy="5786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3416D9-49C9-4B31-8F5D-B2A00D9AC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7" y="2806257"/>
            <a:ext cx="11255098" cy="138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59799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6D84-7BFC-4A11-B3AF-AA3E6B12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Substitutability</a:t>
            </a:r>
            <a:r>
              <a:rPr lang="de-DE" dirty="0"/>
              <a:t>: Tender </a:t>
            </a:r>
            <a:r>
              <a:rPr lang="de-DE" dirty="0" err="1"/>
              <a:t>processes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46934E-4833-4FE0-8F8D-4B5365C2D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4087"/>
            <a:ext cx="12192000" cy="549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434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260E-B7B8-499C-8769-A0FD0D76F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Social</a:t>
            </a:r>
            <a:r>
              <a:rPr lang="de-DE" dirty="0"/>
              <a:t> Sciences</a:t>
            </a: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2FB720-D8D4-4704-BD38-FD8EA6981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66800"/>
            <a:ext cx="7921977" cy="56340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7EB952-2B3B-46A1-A1F2-0058EC43628D}"/>
              </a:ext>
            </a:extLst>
          </p:cNvPr>
          <p:cNvSpPr/>
          <p:nvPr/>
        </p:nvSpPr>
        <p:spPr>
          <a:xfrm>
            <a:off x="0" y="6553200"/>
            <a:ext cx="2826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latin typeface="+mn-lt"/>
                <a:hlinkClick r:id="rId3"/>
              </a:rPr>
              <a:t>10.1038/s41562-018-0399-z</a:t>
            </a:r>
            <a:endParaRPr lang="en-DE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9421B-CEF7-4475-922F-B4770538CCB8}"/>
              </a:ext>
            </a:extLst>
          </p:cNvPr>
          <p:cNvSpPr txBox="1"/>
          <p:nvPr/>
        </p:nvSpPr>
        <p:spPr>
          <a:xfrm>
            <a:off x="8610600" y="2667000"/>
            <a:ext cx="2324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>
                <a:latin typeface="+mn-lt"/>
              </a:rPr>
              <a:t>Successful</a:t>
            </a:r>
            <a:r>
              <a:rPr lang="de-DE" sz="3600" dirty="0">
                <a:latin typeface="+mn-lt"/>
              </a:rPr>
              <a:t>:</a:t>
            </a:r>
          </a:p>
          <a:p>
            <a:r>
              <a:rPr lang="de-DE" sz="3600" dirty="0">
                <a:latin typeface="+mn-lt"/>
              </a:rPr>
              <a:t>13/21: 62%</a:t>
            </a:r>
            <a:endParaRPr lang="en-DE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200444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6D84-7BFC-4A11-B3AF-AA3E6B12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Substitutability</a:t>
            </a:r>
            <a:r>
              <a:rPr lang="de-DE" dirty="0"/>
              <a:t>: Tender </a:t>
            </a:r>
            <a:r>
              <a:rPr lang="de-DE" dirty="0" err="1"/>
              <a:t>processes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8C662-C4C5-4E2F-A1C4-9A7E5F9EB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02" y="1114344"/>
            <a:ext cx="8267715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15635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C840-1906-4A44-B41A-8AD46DDD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Incentives I: </a:t>
            </a:r>
            <a:r>
              <a:rPr lang="de-DE" dirty="0" err="1"/>
              <a:t>Procurement</a:t>
            </a:r>
            <a:r>
              <a:rPr lang="de-DE" dirty="0"/>
              <a:t> Rules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C0AA0-5B99-4C7B-853F-6DF83DA4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Current journal payments for </a:t>
            </a:r>
            <a:r>
              <a:rPr lang="en-GB" i="1" dirty="0"/>
              <a:t>content</a:t>
            </a:r>
            <a:r>
              <a:rPr lang="en-GB" dirty="0"/>
              <a:t> allowed only via “single source exemption”</a:t>
            </a:r>
          </a:p>
          <a:p>
            <a:r>
              <a:rPr lang="en-GB" dirty="0"/>
              <a:t>Publishing </a:t>
            </a:r>
            <a:r>
              <a:rPr lang="en-GB" i="1" dirty="0"/>
              <a:t>services</a:t>
            </a:r>
            <a:r>
              <a:rPr lang="en-GB" dirty="0"/>
              <a:t> cannot be covered by this exemption and must be awarded by tender/bidding:</a:t>
            </a:r>
          </a:p>
          <a:p>
            <a:pPr lvl="1"/>
            <a:r>
              <a:rPr lang="en-GB" dirty="0"/>
              <a:t>Open Research Europe</a:t>
            </a:r>
          </a:p>
          <a:p>
            <a:pPr lvl="1"/>
            <a:r>
              <a:rPr lang="en-GB" dirty="0"/>
              <a:t>Hardware, Software, Services</a:t>
            </a:r>
          </a:p>
        </p:txBody>
      </p:sp>
    </p:spTree>
    <p:extLst>
      <p:ext uri="{BB962C8B-B14F-4D97-AF65-F5344CB8AC3E}">
        <p14:creationId xmlns:p14="http://schemas.microsoft.com/office/powerpoint/2010/main" val="256086727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FA78-51B0-4A63-BE38-D04FFBA0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there?</a:t>
            </a: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DE066E-4FA7-461C-BEA1-FFB77787E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68" y="1081896"/>
            <a:ext cx="4477858" cy="56132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4113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FA78-51B0-4A63-BE38-D04FFBA0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there?</a:t>
            </a: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DE066E-4FA7-461C-BEA1-FFB77787E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68" y="1081896"/>
            <a:ext cx="4477858" cy="56132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F9966D-3D31-445C-8F3F-943B53FDB73F}"/>
              </a:ext>
            </a:extLst>
          </p:cNvPr>
          <p:cNvSpPr txBox="1"/>
          <p:nvPr/>
        </p:nvSpPr>
        <p:spPr>
          <a:xfrm>
            <a:off x="5411286" y="2274838"/>
            <a:ext cx="63107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DS Moster" panose="02000506030000020004" pitchFamily="2" charset="0"/>
              </a:rPr>
              <a:t>“From the point of view of functional interchangeability, two different publications could hardly be regarded as substitutable by the end-users, the readers.”</a:t>
            </a:r>
            <a:endParaRPr lang="en-DE" sz="2400" dirty="0">
              <a:latin typeface="DS Moster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61819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6D84-7BFC-4A11-B3AF-AA3E6B12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Journal alternatives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8C662-C4C5-4E2F-A1C4-9A7E5F9EB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02" y="1114344"/>
            <a:ext cx="8267715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045B3-C8A9-45A1-BB24-C0261E70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303" y="1114344"/>
            <a:ext cx="3510214" cy="5654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49481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Journal alternatives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6179" y="1071562"/>
            <a:ext cx="5266821" cy="57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0286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Journal alternatives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F0A200-EE95-42DB-A4A3-7DD238C16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551" y="1071563"/>
            <a:ext cx="8498897" cy="57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0647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Tackle RAF root: stop paying for journals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12400" y="1143562"/>
          <a:ext cx="4845600" cy="5523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Up-Down Arrow 9"/>
          <p:cNvSpPr/>
          <p:nvPr/>
        </p:nvSpPr>
        <p:spPr>
          <a:xfrm>
            <a:off x="1381050" y="2126250"/>
            <a:ext cx="814950" cy="3802950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-60200" y="3911201"/>
            <a:ext cx="369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</a:rPr>
              <a:t>Potential </a:t>
            </a:r>
            <a:r>
              <a:rPr lang="de-DE" sz="1600" b="1" dirty="0" err="1">
                <a:solidFill>
                  <a:schemeClr val="bg1"/>
                </a:solidFill>
              </a:rPr>
              <a:t>for</a:t>
            </a:r>
            <a:r>
              <a:rPr lang="de-DE" sz="1600" b="1" dirty="0">
                <a:solidFill>
                  <a:schemeClr val="bg1"/>
                </a:solidFill>
              </a:rPr>
              <a:t> </a:t>
            </a:r>
            <a:r>
              <a:rPr lang="de-DE" sz="1600" b="1" dirty="0" err="1">
                <a:solidFill>
                  <a:schemeClr val="bg1"/>
                </a:solidFill>
              </a:rPr>
              <a:t>reform</a:t>
            </a:r>
            <a:r>
              <a:rPr lang="de-DE" sz="1600" b="1" dirty="0">
                <a:solidFill>
                  <a:schemeClr val="bg1"/>
                </a:solidFill>
              </a:rPr>
              <a:t>: US$ 9.56 </a:t>
            </a:r>
            <a:r>
              <a:rPr lang="de-DE" sz="1600" b="1" dirty="0" err="1">
                <a:solidFill>
                  <a:schemeClr val="bg1"/>
                </a:solidFill>
              </a:rPr>
              <a:t>billion</a:t>
            </a:r>
            <a:r>
              <a:rPr lang="de-DE" sz="1600" b="1" dirty="0">
                <a:solidFill>
                  <a:schemeClr val="bg1"/>
                </a:solidFill>
              </a:rPr>
              <a:t> p.a.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223530" y="1638436"/>
            <a:ext cx="112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tomorrow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3499587" y="1635462"/>
            <a:ext cx="71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today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5483187" y="1773552"/>
            <a:ext cx="63720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Substitutable Services (-&gt; competition!)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author facing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Journal functionalities can be copied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Cost-neutral solutions for data/code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individual mandates necessary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journals</a:t>
            </a:r>
            <a:r>
              <a:rPr lang="de-DE" sz="2400" dirty="0"/>
              <a:t>,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judge</a:t>
            </a:r>
            <a:r>
              <a:rPr lang="de-DE" sz="2400" dirty="0"/>
              <a:t> </a:t>
            </a:r>
            <a:r>
              <a:rPr lang="de-DE" sz="2400" dirty="0" err="1"/>
              <a:t>journal</a:t>
            </a:r>
            <a:r>
              <a:rPr lang="de-DE" sz="2400" dirty="0"/>
              <a:t> </a:t>
            </a:r>
            <a:r>
              <a:rPr lang="de-DE" sz="2400" dirty="0" err="1"/>
              <a:t>quality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Side </a:t>
            </a:r>
            <a:r>
              <a:rPr lang="de-DE" sz="2400" dirty="0" err="1"/>
              <a:t>effect</a:t>
            </a:r>
            <a:r>
              <a:rPr lang="de-DE" sz="2400" dirty="0"/>
              <a:t>: permanent, legal, </a:t>
            </a:r>
            <a:r>
              <a:rPr lang="de-DE" sz="2400" dirty="0" err="1"/>
              <a:t>public</a:t>
            </a:r>
            <a:r>
              <a:rPr lang="de-DE" sz="2400" dirty="0"/>
              <a:t> </a:t>
            </a:r>
            <a:r>
              <a:rPr lang="de-DE" sz="2400" dirty="0" err="1"/>
              <a:t>access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5640706" y="1271845"/>
            <a:ext cx="5010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3">
                    <a:lumMod val="50000"/>
                  </a:schemeClr>
                </a:solidFill>
              </a:rPr>
              <a:t>A </a:t>
            </a:r>
            <a:r>
              <a:rPr lang="de-DE" sz="2400" b="1" dirty="0" err="1">
                <a:solidFill>
                  <a:schemeClr val="accent3">
                    <a:lumMod val="50000"/>
                  </a:schemeClr>
                </a:solidFill>
              </a:rPr>
              <a:t>sustainable</a:t>
            </a:r>
            <a:r>
              <a:rPr lang="de-DE" sz="2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accent3">
                    <a:lumMod val="50000"/>
                  </a:schemeClr>
                </a:solidFill>
              </a:rPr>
              <a:t>scholarly</a:t>
            </a:r>
            <a:r>
              <a:rPr lang="de-DE" sz="24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400" b="1" dirty="0" err="1">
                <a:solidFill>
                  <a:schemeClr val="accent3">
                    <a:lumMod val="50000"/>
                  </a:schemeClr>
                </a:solidFill>
              </a:rPr>
              <a:t>infrastructure</a:t>
            </a:r>
            <a:r>
              <a:rPr lang="de-DE" sz="2400" b="1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37856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 system of interoperable digital research objects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053642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Dynamic, version controlled</a:t>
            </a:r>
          </a:p>
          <a:p>
            <a:r>
              <a:rPr lang="sv-SE" dirty="0"/>
              <a:t>Can be searched and text-mined</a:t>
            </a:r>
          </a:p>
          <a:p>
            <a:r>
              <a:rPr lang="sv-SE" dirty="0"/>
              <a:t>Near-immediate publication</a:t>
            </a:r>
          </a:p>
          <a:p>
            <a:r>
              <a:rPr lang="sv-SE" dirty="0"/>
              <a:t>Different models for post-publication review exist</a:t>
            </a:r>
          </a:p>
          <a:p>
            <a:r>
              <a:rPr lang="sv-SE" dirty="0"/>
              <a:t>Contributorship in diverse roles</a:t>
            </a:r>
          </a:p>
          <a:p>
            <a:r>
              <a:rPr lang="sv-SE" dirty="0"/>
              <a:t>Open to everyone</a:t>
            </a:r>
          </a:p>
        </p:txBody>
      </p:sp>
      <p:sp>
        <p:nvSpPr>
          <p:cNvPr id="5" name="Oval 4"/>
          <p:cNvSpPr/>
          <p:nvPr/>
        </p:nvSpPr>
        <p:spPr>
          <a:xfrm>
            <a:off x="6483817" y="2591622"/>
            <a:ext cx="1357996" cy="612321"/>
          </a:xfrm>
          <a:prstGeom prst="ellipse">
            <a:avLst/>
          </a:prstGeom>
          <a:noFill/>
          <a:ln w="25400">
            <a:solidFill>
              <a:srgbClr val="3E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8A9C7A"/>
                </a:solidFill>
              </a:rPr>
              <a:t>Data</a:t>
            </a:r>
            <a:endParaRPr lang="en-GB" b="1" dirty="0">
              <a:solidFill>
                <a:srgbClr val="8A9C7A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70727" y="2285461"/>
            <a:ext cx="1357996" cy="612321"/>
          </a:xfrm>
          <a:prstGeom prst="ellipse">
            <a:avLst/>
          </a:prstGeom>
          <a:noFill/>
          <a:ln w="25400">
            <a:solidFill>
              <a:srgbClr val="3E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8A9C7A"/>
                </a:solidFill>
              </a:rPr>
              <a:t>Code</a:t>
            </a:r>
            <a:endParaRPr lang="en-GB" b="1" dirty="0">
              <a:solidFill>
                <a:srgbClr val="8A9C7A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75603" y="3493032"/>
            <a:ext cx="2350486" cy="612321"/>
          </a:xfrm>
          <a:prstGeom prst="ellipse">
            <a:avLst/>
          </a:prstGeom>
          <a:noFill/>
          <a:ln w="25400">
            <a:solidFill>
              <a:srgbClr val="3E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8A9C7A"/>
                </a:solidFill>
              </a:rPr>
              <a:t>Preregistration</a:t>
            </a:r>
            <a:endParaRPr lang="en-GB" b="1" dirty="0">
              <a:solidFill>
                <a:srgbClr val="8A9C7A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87950" y="4394442"/>
            <a:ext cx="1357996" cy="612321"/>
          </a:xfrm>
          <a:prstGeom prst="ellipse">
            <a:avLst/>
          </a:prstGeom>
          <a:noFill/>
          <a:ln w="25400">
            <a:solidFill>
              <a:srgbClr val="3E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8A9C7A"/>
                </a:solidFill>
              </a:rPr>
              <a:t>DMP</a:t>
            </a:r>
            <a:endParaRPr lang="en-GB" b="1" dirty="0">
              <a:solidFill>
                <a:srgbClr val="8A9C7A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062357" y="2923120"/>
            <a:ext cx="2367356" cy="612321"/>
          </a:xfrm>
          <a:prstGeom prst="ellipse">
            <a:avLst/>
          </a:prstGeom>
          <a:noFill/>
          <a:ln w="25400">
            <a:solidFill>
              <a:srgbClr val="3E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8A9C7A"/>
                </a:solidFill>
              </a:rPr>
              <a:t>Interpretations</a:t>
            </a:r>
            <a:endParaRPr lang="en-GB" b="1" dirty="0">
              <a:solidFill>
                <a:srgbClr val="8A9C7A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438348" y="3689726"/>
            <a:ext cx="1875328" cy="612321"/>
          </a:xfrm>
          <a:prstGeom prst="ellipse">
            <a:avLst/>
          </a:prstGeom>
          <a:noFill/>
          <a:ln w="25400">
            <a:solidFill>
              <a:srgbClr val="3E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8A9C7A"/>
                </a:solidFill>
              </a:rPr>
              <a:t>Materials</a:t>
            </a:r>
            <a:endParaRPr lang="en-GB" b="1" dirty="0">
              <a:solidFill>
                <a:srgbClr val="8A9C7A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413679" y="4484281"/>
            <a:ext cx="2421098" cy="940455"/>
          </a:xfrm>
          <a:prstGeom prst="ellipse">
            <a:avLst/>
          </a:prstGeom>
          <a:noFill/>
          <a:ln w="25400">
            <a:solidFill>
              <a:srgbClr val="3E4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8A9C7A"/>
                </a:solidFill>
              </a:rPr>
              <a:t>Review/Quality control</a:t>
            </a:r>
            <a:endParaRPr lang="en-GB" b="1" dirty="0">
              <a:solidFill>
                <a:srgbClr val="8A9C7A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577645" y="4384597"/>
            <a:ext cx="4519636" cy="20490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v-SE" sz="2000" dirty="0">
              <a:solidFill>
                <a:srgbClr val="8A9C7A"/>
              </a:solidFill>
            </a:endParaRPr>
          </a:p>
          <a:p>
            <a:endParaRPr lang="sv-SE" sz="2000" dirty="0">
              <a:solidFill>
                <a:srgbClr val="8A9C7A"/>
              </a:solidFill>
            </a:endParaRPr>
          </a:p>
          <a:p>
            <a:endParaRPr lang="sv-SE" sz="2000" dirty="0">
              <a:solidFill>
                <a:srgbClr val="8A9C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4280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95183D5-C352-4307-8458-B47E992EB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772" y="1999939"/>
            <a:ext cx="7447847" cy="417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 system of interoperable digital research objects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053642" cy="4351338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Dynamic, version controlled</a:t>
            </a:r>
          </a:p>
          <a:p>
            <a:r>
              <a:rPr lang="sv-SE" dirty="0"/>
              <a:t>Can be searched and text-mined</a:t>
            </a:r>
          </a:p>
          <a:p>
            <a:r>
              <a:rPr lang="sv-SE" dirty="0"/>
              <a:t>Near-immediate publication</a:t>
            </a:r>
          </a:p>
          <a:p>
            <a:r>
              <a:rPr lang="sv-SE" dirty="0"/>
              <a:t>Different models for post-publication review exist</a:t>
            </a:r>
          </a:p>
          <a:p>
            <a:r>
              <a:rPr lang="sv-SE" dirty="0"/>
              <a:t>Contributorship in diverse roles</a:t>
            </a:r>
          </a:p>
          <a:p>
            <a:r>
              <a:rPr lang="sv-SE" dirty="0"/>
              <a:t>Open to everyone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31C37-2233-4317-8138-1EC984B5943E}"/>
              </a:ext>
            </a:extLst>
          </p:cNvPr>
          <p:cNvSpPr txBox="1"/>
          <p:nvPr/>
        </p:nvSpPr>
        <p:spPr>
          <a:xfrm>
            <a:off x="7183315" y="5807631"/>
            <a:ext cx="5053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Credit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: Mónica González-Márquez,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Liberate Science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08988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D3D7-3B38-4223-8B09-8C3457F8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Economics</a:t>
            </a:r>
            <a:endParaRPr lang="en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46545F-8632-445C-B80D-28A4FA158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0" y="1071563"/>
            <a:ext cx="5222728" cy="57717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B84414-C7EA-45DC-8FFE-37B6D31ECED6}"/>
              </a:ext>
            </a:extLst>
          </p:cNvPr>
          <p:cNvSpPr/>
          <p:nvPr/>
        </p:nvSpPr>
        <p:spPr>
          <a:xfrm>
            <a:off x="0" y="6477000"/>
            <a:ext cx="2589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latin typeface="+mn-lt"/>
              </a:rPr>
              <a:t>10.1126/science.aaf0918 </a:t>
            </a:r>
            <a:endParaRPr lang="en-DE" sz="1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45CF2-C90C-4D1C-BE65-B61B6500042F}"/>
              </a:ext>
            </a:extLst>
          </p:cNvPr>
          <p:cNvSpPr txBox="1"/>
          <p:nvPr/>
        </p:nvSpPr>
        <p:spPr>
          <a:xfrm>
            <a:off x="8991600" y="2438400"/>
            <a:ext cx="20906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>
                <a:latin typeface="+mn-lt"/>
              </a:rPr>
              <a:t>Successful</a:t>
            </a:r>
            <a:r>
              <a:rPr lang="de-DE" sz="3200" dirty="0">
                <a:latin typeface="+mn-lt"/>
              </a:rPr>
              <a:t>:</a:t>
            </a:r>
          </a:p>
          <a:p>
            <a:r>
              <a:rPr lang="de-DE" sz="3200" dirty="0">
                <a:latin typeface="+mn-lt"/>
              </a:rPr>
              <a:t>11/18: 61%</a:t>
            </a:r>
            <a:endParaRPr lang="en-DE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121394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01B2-68A6-4D5C-98C6-5AA2A075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Incentives II: </a:t>
            </a:r>
            <a:r>
              <a:rPr lang="de-DE" dirty="0" err="1"/>
              <a:t>Eligibility</a:t>
            </a:r>
            <a:r>
              <a:rPr lang="de-DE" dirty="0"/>
              <a:t> </a:t>
            </a:r>
            <a:r>
              <a:rPr lang="de-DE" dirty="0" err="1"/>
              <a:t>Criteria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05E1B-A8DE-4A7A-8D82-06BC7C61A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55" y="1135731"/>
            <a:ext cx="4368876" cy="56768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A00BE-6937-48CD-B44A-4E8B4FDB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63" y="1579942"/>
            <a:ext cx="5641474" cy="4675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54C5B-E5A0-4411-968D-1BC4111624D4}"/>
              </a:ext>
            </a:extLst>
          </p:cNvPr>
          <p:cNvSpPr txBox="1"/>
          <p:nvPr/>
        </p:nvSpPr>
        <p:spPr>
          <a:xfrm>
            <a:off x="4967705" y="6326288"/>
            <a:ext cx="71013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dirty="0"/>
              <a:t>https://docs.google.com/document/d/1uG1mcOEkLFFaJm9PDvink_Tabjzsb4aIiNf4pw7LJOg/edit?usp=sharing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230036906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08D7-385B-44B6-B7F7-2342AF9B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Incentivize institutions to replace scholarly journals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AB6C0-F098-4737-B180-6A9EE2692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2" y="2037454"/>
            <a:ext cx="11049077" cy="41776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Enforce procurement rules once substitutability is established:</a:t>
            </a:r>
            <a:br>
              <a:rPr lang="en-US" dirty="0"/>
            </a:br>
            <a:r>
              <a:rPr lang="en-US" dirty="0"/>
              <a:t>-&gt; publication payments awarded only via tenders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Funders incentivize institutions to make investments in modern infrastructure via eligibility rules: </a:t>
            </a:r>
            <a:br>
              <a:rPr lang="en-US" dirty="0"/>
            </a:br>
            <a:r>
              <a:rPr lang="en-US" dirty="0"/>
              <a:t>-&gt; antiquated infrastructure, no funding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013478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Cancer Research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4A3AEF-ACCD-48B5-AE76-07B0C9DE8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2" y="1040182"/>
            <a:ext cx="4691035" cy="5839462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25CA211-2926-46EC-BC8D-36A56759DFF1}"/>
              </a:ext>
            </a:extLst>
          </p:cNvPr>
          <p:cNvGraphicFramePr>
            <a:graphicFrameLocks noGrp="1"/>
          </p:cNvGraphicFramePr>
          <p:nvPr/>
        </p:nvGraphicFramePr>
        <p:xfrm>
          <a:off x="2889274" y="1025886"/>
          <a:ext cx="6031294" cy="731520"/>
        </p:xfrm>
        <a:graphic>
          <a:graphicData uri="http://schemas.openxmlformats.org/drawingml/2006/table">
            <a:tbl>
              <a:tblPr/>
              <a:tblGrid>
                <a:gridCol w="1442994">
                  <a:extLst>
                    <a:ext uri="{9D8B030D-6E8A-4147-A177-3AD203B41FA5}">
                      <a16:colId xmlns:a16="http://schemas.microsoft.com/office/drawing/2014/main" val="4028532372"/>
                    </a:ext>
                  </a:extLst>
                </a:gridCol>
                <a:gridCol w="908409">
                  <a:extLst>
                    <a:ext uri="{9D8B030D-6E8A-4147-A177-3AD203B41FA5}">
                      <a16:colId xmlns:a16="http://schemas.microsoft.com/office/drawing/2014/main" val="2892894700"/>
                    </a:ext>
                  </a:extLst>
                </a:gridCol>
                <a:gridCol w="1354644">
                  <a:extLst>
                    <a:ext uri="{9D8B030D-6E8A-4147-A177-3AD203B41FA5}">
                      <a16:colId xmlns:a16="http://schemas.microsoft.com/office/drawing/2014/main" val="413794155"/>
                    </a:ext>
                  </a:extLst>
                </a:gridCol>
                <a:gridCol w="890859">
                  <a:extLst>
                    <a:ext uri="{9D8B030D-6E8A-4147-A177-3AD203B41FA5}">
                      <a16:colId xmlns:a16="http://schemas.microsoft.com/office/drawing/2014/main" val="3905304933"/>
                    </a:ext>
                  </a:extLst>
                </a:gridCol>
                <a:gridCol w="1434388">
                  <a:extLst>
                    <a:ext uri="{9D8B030D-6E8A-4147-A177-3AD203B41FA5}">
                      <a16:colId xmlns:a16="http://schemas.microsoft.com/office/drawing/2014/main" val="3883209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DE"/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Papers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Experiments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Effects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All outcomes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69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Total number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DE"/>
                        <a:t>23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DE" dirty="0"/>
                        <a:t>50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DE" dirty="0"/>
                        <a:t>158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DE" dirty="0"/>
                        <a:t>188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5173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3999A0F-9F4D-48CF-8E44-BEFF76043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918" y="1774693"/>
            <a:ext cx="6745081" cy="5083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C5EE7C-3FF9-4241-80CD-4CA6B260DACE}"/>
              </a:ext>
            </a:extLst>
          </p:cNvPr>
          <p:cNvSpPr txBox="1"/>
          <p:nvPr/>
        </p:nvSpPr>
        <p:spPr>
          <a:xfrm>
            <a:off x="7964488" y="1611450"/>
            <a:ext cx="4048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“combining positive and null effects, the success rate was 46% (51/112)“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45104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" y="280426"/>
            <a:ext cx="12189125" cy="61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047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93" y="0"/>
            <a:ext cx="884815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101" y="1114527"/>
            <a:ext cx="4995817" cy="57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679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C7FD0F-D63A-4E87-AF47-70080F2C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28DA3E-90DB-43EB-AE20-4A6260E4CB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6FF32E-E9C6-4205-AB04-EF31ABBA4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656"/>
            <a:ext cx="12192000" cy="3774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89C225-4649-4D4A-9C56-34E20FC3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02"/>
            <a:ext cx="12192000" cy="199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821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remb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brembs</Template>
  <TotalTime>0</TotalTime>
  <Words>892</Words>
  <Application>Microsoft Office PowerPoint</Application>
  <PresentationFormat>Widescreen</PresentationFormat>
  <Paragraphs>174</Paragraphs>
  <Slides>51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Corbel</vt:lpstr>
      <vt:lpstr>DS Moster</vt:lpstr>
      <vt:lpstr>Slack-Lato</vt:lpstr>
      <vt:lpstr>Times New Roman</vt:lpstr>
      <vt:lpstr>Verdana</vt:lpstr>
      <vt:lpstr>Wingdings</vt:lpstr>
      <vt:lpstr>brembs</vt:lpstr>
      <vt:lpstr>Image</vt:lpstr>
      <vt:lpstr>Defund the journals!</vt:lpstr>
      <vt:lpstr>Reliability Affordability Functionality</vt:lpstr>
      <vt:lpstr>Irreproducibility</vt:lpstr>
      <vt:lpstr>Social Sciences</vt:lpstr>
      <vt:lpstr>Economics</vt:lpstr>
      <vt:lpstr>Cancer Research</vt:lpstr>
      <vt:lpstr>PowerPoint Presentation</vt:lpstr>
      <vt:lpstr>PowerPoint Presentation</vt:lpstr>
      <vt:lpstr>PowerPoint Presentation</vt:lpstr>
      <vt:lpstr>“high impact”</vt:lpstr>
      <vt:lpstr>‘Quality’</vt:lpstr>
      <vt:lpstr>Methodology</vt:lpstr>
      <vt:lpstr>Errors</vt:lpstr>
      <vt:lpstr>Quality?</vt:lpstr>
      <vt:lpstr>Reliability Affordability Functionality</vt:lpstr>
      <vt:lpstr>Nature APC</vt:lpstr>
      <vt:lpstr>Actual Costs</vt:lpstr>
      <vt:lpstr>What to do with all that money?</vt:lpstr>
      <vt:lpstr>Invest in Quality Control?</vt:lpstr>
      <vt:lpstr>Journals that read you</vt:lpstr>
      <vt:lpstr>Journals that read you</vt:lpstr>
      <vt:lpstr>Expand Monopolies</vt:lpstr>
      <vt:lpstr>Reverse the flow of information</vt:lpstr>
      <vt:lpstr>Reliability Affordability Functionality</vt:lpstr>
      <vt:lpstr>QC just one missing functionality</vt:lpstr>
      <vt:lpstr>Not just papers</vt:lpstr>
      <vt:lpstr>Data in peril</vt:lpstr>
      <vt:lpstr>PowerPoint Presentation</vt:lpstr>
      <vt:lpstr>PowerPoint Presentation</vt:lpstr>
      <vt:lpstr>Data is disappearing</vt:lpstr>
      <vt:lpstr>Non-existent software/code archives</vt:lpstr>
      <vt:lpstr>PowerPoint Presentation</vt:lpstr>
      <vt:lpstr>PowerPoint Presentation</vt:lpstr>
      <vt:lpstr>Reliability Affordability Functionality</vt:lpstr>
      <vt:lpstr>Tackle RAF root: stop paying for journals</vt:lpstr>
      <vt:lpstr>How to get there?</vt:lpstr>
      <vt:lpstr>Incentives I: Procurement Rules</vt:lpstr>
      <vt:lpstr>How to get there?</vt:lpstr>
      <vt:lpstr>Substitutability: Tender processes</vt:lpstr>
      <vt:lpstr>Substitutability: Tender processes</vt:lpstr>
      <vt:lpstr>Incentives I: Procurement Rules</vt:lpstr>
      <vt:lpstr>How to get there?</vt:lpstr>
      <vt:lpstr>How to get there?</vt:lpstr>
      <vt:lpstr>Journal alternatives</vt:lpstr>
      <vt:lpstr>Journal alternatives</vt:lpstr>
      <vt:lpstr>Journal alternatives</vt:lpstr>
      <vt:lpstr>Tackle RAF root: stop paying for journals</vt:lpstr>
      <vt:lpstr>A system of interoperable digital research objects</vt:lpstr>
      <vt:lpstr>A system of interoperable digital research objects</vt:lpstr>
      <vt:lpstr>Incentives II: Eligibility Criteria</vt:lpstr>
      <vt:lpstr>Incentivize institutions to replace scholarly journals</vt:lpstr>
    </vt:vector>
  </TitlesOfParts>
  <Company>Universität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Cost of Knowledge:  nur eines von vielen Problemen wissenschaftlicher Infrastruktur</dc:title>
  <dc:creator>Björn Brembs</dc:creator>
  <cp:lastModifiedBy>Bjoern Brembs</cp:lastModifiedBy>
  <cp:revision>187</cp:revision>
  <dcterms:created xsi:type="dcterms:W3CDTF">2018-09-04T11:40:42Z</dcterms:created>
  <dcterms:modified xsi:type="dcterms:W3CDTF">2022-05-18T15:26:49Z</dcterms:modified>
</cp:coreProperties>
</file>